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361" r:id="rId2"/>
    <p:sldId id="334" r:id="rId3"/>
    <p:sldId id="257" r:id="rId4"/>
    <p:sldId id="279" r:id="rId5"/>
    <p:sldId id="278" r:id="rId6"/>
    <p:sldId id="258" r:id="rId7"/>
    <p:sldId id="260" r:id="rId8"/>
    <p:sldId id="261" r:id="rId9"/>
    <p:sldId id="283" r:id="rId10"/>
    <p:sldId id="271" r:id="rId11"/>
    <p:sldId id="262" r:id="rId12"/>
    <p:sldId id="284" r:id="rId13"/>
    <p:sldId id="333" r:id="rId14"/>
    <p:sldId id="276" r:id="rId15"/>
    <p:sldId id="352" r:id="rId16"/>
    <p:sldId id="353" r:id="rId17"/>
    <p:sldId id="355" r:id="rId18"/>
    <p:sldId id="356" r:id="rId19"/>
    <p:sldId id="358" r:id="rId20"/>
    <p:sldId id="357" r:id="rId21"/>
    <p:sldId id="359" r:id="rId22"/>
    <p:sldId id="360" r:id="rId23"/>
    <p:sldId id="349" r:id="rId24"/>
    <p:sldId id="354" r:id="rId25"/>
    <p:sldId id="332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62" r:id="rId4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142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3885D6-85C4-4AE1-86B0-12B8DF8C2518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66921542-DD05-4F83-BEF8-5968063D301F}">
      <dgm:prSet phldrT="[Text]"/>
      <dgm:spPr/>
      <dgm:t>
        <a:bodyPr/>
        <a:lstStyle/>
        <a:p>
          <a:r>
            <a:rPr lang="en-US" dirty="0" smtClean="0"/>
            <a:t>Mass on scan</a:t>
          </a:r>
          <a:endParaRPr lang="th-TH" dirty="0"/>
        </a:p>
      </dgm:t>
    </dgm:pt>
    <dgm:pt modelId="{2939CF84-78F2-4B12-9CC8-786B919F6A33}" type="parTrans" cxnId="{518177BB-857E-4335-8692-DBF6652153EC}">
      <dgm:prSet/>
      <dgm:spPr/>
      <dgm:t>
        <a:bodyPr/>
        <a:lstStyle/>
        <a:p>
          <a:endParaRPr lang="th-TH"/>
        </a:p>
      </dgm:t>
    </dgm:pt>
    <dgm:pt modelId="{437B34A8-EA80-4104-84A2-67AC74A66403}" type="sibTrans" cxnId="{518177BB-857E-4335-8692-DBF6652153EC}">
      <dgm:prSet/>
      <dgm:spPr/>
      <dgm:t>
        <a:bodyPr/>
        <a:lstStyle/>
        <a:p>
          <a:endParaRPr lang="th-TH"/>
        </a:p>
      </dgm:t>
    </dgm:pt>
    <dgm:pt modelId="{7ADC9330-4557-470D-9815-2F8F58783A79}">
      <dgm:prSet phldrT="[Text]"/>
      <dgm:spPr/>
      <dgm:t>
        <a:bodyPr/>
        <a:lstStyle/>
        <a:p>
          <a:r>
            <a:rPr lang="en-US" dirty="0" smtClean="0"/>
            <a:t>History of prior malignancy</a:t>
          </a:r>
          <a:endParaRPr lang="th-TH" dirty="0"/>
        </a:p>
      </dgm:t>
    </dgm:pt>
    <dgm:pt modelId="{43D78F84-880F-4E36-B69E-7EB198AD70E4}" type="parTrans" cxnId="{3C9167EF-202A-492B-852C-9718F1C023E8}">
      <dgm:prSet/>
      <dgm:spPr/>
      <dgm:t>
        <a:bodyPr/>
        <a:lstStyle/>
        <a:p>
          <a:endParaRPr lang="th-TH"/>
        </a:p>
      </dgm:t>
    </dgm:pt>
    <dgm:pt modelId="{BE81DCF7-B5DC-4134-B189-C9145DCCF153}" type="sibTrans" cxnId="{3C9167EF-202A-492B-852C-9718F1C023E8}">
      <dgm:prSet/>
      <dgm:spPr/>
      <dgm:t>
        <a:bodyPr/>
        <a:lstStyle/>
        <a:p>
          <a:endParaRPr lang="th-TH"/>
        </a:p>
      </dgm:t>
    </dgm:pt>
    <dgm:pt modelId="{2A99FA01-BF40-42F4-9522-75CF3AFF806D}">
      <dgm:prSet phldrT="[Text]"/>
      <dgm:spPr/>
      <dgm:t>
        <a:bodyPr/>
        <a:lstStyle/>
        <a:p>
          <a:r>
            <a:rPr lang="en-US" dirty="0" smtClean="0"/>
            <a:t>No history of prior malignancy</a:t>
          </a:r>
          <a:endParaRPr lang="th-TH" dirty="0"/>
        </a:p>
      </dgm:t>
    </dgm:pt>
    <dgm:pt modelId="{10628FF9-0B2D-45B0-B95F-D4D7A12552BD}" type="parTrans" cxnId="{13743B16-0215-4E49-B6A0-1A158ABB653E}">
      <dgm:prSet/>
      <dgm:spPr/>
      <dgm:t>
        <a:bodyPr/>
        <a:lstStyle/>
        <a:p>
          <a:endParaRPr lang="th-TH"/>
        </a:p>
      </dgm:t>
    </dgm:pt>
    <dgm:pt modelId="{53EED220-B7B3-4828-A234-7188B3848F11}" type="sibTrans" cxnId="{13743B16-0215-4E49-B6A0-1A158ABB653E}">
      <dgm:prSet/>
      <dgm:spPr/>
      <dgm:t>
        <a:bodyPr/>
        <a:lstStyle/>
        <a:p>
          <a:endParaRPr lang="th-TH"/>
        </a:p>
      </dgm:t>
    </dgm:pt>
    <dgm:pt modelId="{39305DE8-D6EA-4586-8283-CB6346A00FB7}" type="pres">
      <dgm:prSet presAssocID="{023885D6-85C4-4AE1-86B0-12B8DF8C25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E160BD5-D38E-4BAD-9593-D05BF538A5A5}" type="pres">
      <dgm:prSet presAssocID="{66921542-DD05-4F83-BEF8-5968063D301F}" presName="hierRoot1" presStyleCnt="0">
        <dgm:presLayoutVars>
          <dgm:hierBranch val="init"/>
        </dgm:presLayoutVars>
      </dgm:prSet>
      <dgm:spPr/>
    </dgm:pt>
    <dgm:pt modelId="{C7D0E5DD-6FDD-45A0-ADC1-F5CB1692101B}" type="pres">
      <dgm:prSet presAssocID="{66921542-DD05-4F83-BEF8-5968063D301F}" presName="rootComposite1" presStyleCnt="0"/>
      <dgm:spPr/>
    </dgm:pt>
    <dgm:pt modelId="{0BDBBC76-D22F-42FA-BBD1-D89E45627068}" type="pres">
      <dgm:prSet presAssocID="{66921542-DD05-4F83-BEF8-5968063D301F}" presName="rootText1" presStyleLbl="node0" presStyleIdx="0" presStyleCnt="1" custScaleX="61454" custScaleY="29815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F2046936-F310-4934-BF7F-6DB5C216FC4B}" type="pres">
      <dgm:prSet presAssocID="{66921542-DD05-4F83-BEF8-5968063D301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DDAD271-648A-41D6-B1F2-F381D9AD7CAF}" type="pres">
      <dgm:prSet presAssocID="{66921542-DD05-4F83-BEF8-5968063D301F}" presName="hierChild2" presStyleCnt="0"/>
      <dgm:spPr/>
    </dgm:pt>
    <dgm:pt modelId="{15C45E1B-526E-4A0A-90B2-1C3090B05FBF}" type="pres">
      <dgm:prSet presAssocID="{43D78F84-880F-4E36-B69E-7EB198AD70E4}" presName="Name37" presStyleLbl="parChTrans1D2" presStyleIdx="0" presStyleCnt="2"/>
      <dgm:spPr/>
      <dgm:t>
        <a:bodyPr/>
        <a:lstStyle/>
        <a:p>
          <a:endParaRPr lang="en-US"/>
        </a:p>
      </dgm:t>
    </dgm:pt>
    <dgm:pt modelId="{1EAB5B4A-2B6D-44BF-9861-F9CE5C3B449C}" type="pres">
      <dgm:prSet presAssocID="{7ADC9330-4557-470D-9815-2F8F58783A79}" presName="hierRoot2" presStyleCnt="0">
        <dgm:presLayoutVars>
          <dgm:hierBranch val="init"/>
        </dgm:presLayoutVars>
      </dgm:prSet>
      <dgm:spPr/>
    </dgm:pt>
    <dgm:pt modelId="{A9A229B7-EE06-421F-BF6C-51672B59DABA}" type="pres">
      <dgm:prSet presAssocID="{7ADC9330-4557-470D-9815-2F8F58783A79}" presName="rootComposite" presStyleCnt="0"/>
      <dgm:spPr/>
    </dgm:pt>
    <dgm:pt modelId="{40C54A99-ED3B-423A-A385-9F299F316266}" type="pres">
      <dgm:prSet presAssocID="{7ADC9330-4557-470D-9815-2F8F58783A79}" presName="rootText" presStyleLbl="node2" presStyleIdx="0" presStyleCnt="2" custScaleX="66143" custScaleY="32546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ED53190E-C413-4667-AA4B-1CCA1C279B4E}" type="pres">
      <dgm:prSet presAssocID="{7ADC9330-4557-470D-9815-2F8F58783A79}" presName="rootConnector" presStyleLbl="node2" presStyleIdx="0" presStyleCnt="2"/>
      <dgm:spPr/>
      <dgm:t>
        <a:bodyPr/>
        <a:lstStyle/>
        <a:p>
          <a:endParaRPr lang="en-US"/>
        </a:p>
      </dgm:t>
    </dgm:pt>
    <dgm:pt modelId="{B94F4738-7246-424D-A0A9-DB3987CCE5D1}" type="pres">
      <dgm:prSet presAssocID="{7ADC9330-4557-470D-9815-2F8F58783A79}" presName="hierChild4" presStyleCnt="0"/>
      <dgm:spPr/>
    </dgm:pt>
    <dgm:pt modelId="{2B1E44FA-C6F8-4BB7-9387-B4000852266E}" type="pres">
      <dgm:prSet presAssocID="{7ADC9330-4557-470D-9815-2F8F58783A79}" presName="hierChild5" presStyleCnt="0"/>
      <dgm:spPr/>
    </dgm:pt>
    <dgm:pt modelId="{AF722770-8D3B-4C50-8106-5268EC61F2E2}" type="pres">
      <dgm:prSet presAssocID="{10628FF9-0B2D-45B0-B95F-D4D7A12552BD}" presName="Name37" presStyleLbl="parChTrans1D2" presStyleIdx="1" presStyleCnt="2"/>
      <dgm:spPr/>
      <dgm:t>
        <a:bodyPr/>
        <a:lstStyle/>
        <a:p>
          <a:endParaRPr lang="en-US"/>
        </a:p>
      </dgm:t>
    </dgm:pt>
    <dgm:pt modelId="{62AA28DF-D016-44D8-B418-929B4F65175D}" type="pres">
      <dgm:prSet presAssocID="{2A99FA01-BF40-42F4-9522-75CF3AFF806D}" presName="hierRoot2" presStyleCnt="0">
        <dgm:presLayoutVars>
          <dgm:hierBranch val="init"/>
        </dgm:presLayoutVars>
      </dgm:prSet>
      <dgm:spPr/>
    </dgm:pt>
    <dgm:pt modelId="{049641D1-ADA9-4CFD-AD1C-2746D988BC60}" type="pres">
      <dgm:prSet presAssocID="{2A99FA01-BF40-42F4-9522-75CF3AFF806D}" presName="rootComposite" presStyleCnt="0"/>
      <dgm:spPr/>
    </dgm:pt>
    <dgm:pt modelId="{5106BBA8-3894-408B-BAB6-777B542992D9}" type="pres">
      <dgm:prSet presAssocID="{2A99FA01-BF40-42F4-9522-75CF3AFF806D}" presName="rootText" presStyleLbl="node2" presStyleIdx="1" presStyleCnt="2" custScaleX="63366" custScaleY="3325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EF30178-BA86-4DFC-8E7F-47D0F0041C7C}" type="pres">
      <dgm:prSet presAssocID="{2A99FA01-BF40-42F4-9522-75CF3AFF806D}" presName="rootConnector" presStyleLbl="node2" presStyleIdx="1" presStyleCnt="2"/>
      <dgm:spPr/>
      <dgm:t>
        <a:bodyPr/>
        <a:lstStyle/>
        <a:p>
          <a:endParaRPr lang="en-US"/>
        </a:p>
      </dgm:t>
    </dgm:pt>
    <dgm:pt modelId="{52908E95-1399-4F8B-8AC2-1D18D252FDD3}" type="pres">
      <dgm:prSet presAssocID="{2A99FA01-BF40-42F4-9522-75CF3AFF806D}" presName="hierChild4" presStyleCnt="0"/>
      <dgm:spPr/>
    </dgm:pt>
    <dgm:pt modelId="{B6A9E834-C58D-4C83-AA54-CE27756E93A0}" type="pres">
      <dgm:prSet presAssocID="{2A99FA01-BF40-42F4-9522-75CF3AFF806D}" presName="hierChild5" presStyleCnt="0"/>
      <dgm:spPr/>
    </dgm:pt>
    <dgm:pt modelId="{BB01BD16-8C50-4CBD-A940-8D76B4E8892F}" type="pres">
      <dgm:prSet presAssocID="{66921542-DD05-4F83-BEF8-5968063D301F}" presName="hierChild3" presStyleCnt="0"/>
      <dgm:spPr/>
    </dgm:pt>
  </dgm:ptLst>
  <dgm:cxnLst>
    <dgm:cxn modelId="{13743B16-0215-4E49-B6A0-1A158ABB653E}" srcId="{66921542-DD05-4F83-BEF8-5968063D301F}" destId="{2A99FA01-BF40-42F4-9522-75CF3AFF806D}" srcOrd="1" destOrd="0" parTransId="{10628FF9-0B2D-45B0-B95F-D4D7A12552BD}" sibTransId="{53EED220-B7B3-4828-A234-7188B3848F11}"/>
    <dgm:cxn modelId="{D6F53F2C-1835-4807-9DC0-69C92F440F58}" type="presOf" srcId="{43D78F84-880F-4E36-B69E-7EB198AD70E4}" destId="{15C45E1B-526E-4A0A-90B2-1C3090B05FBF}" srcOrd="0" destOrd="0" presId="urn:microsoft.com/office/officeart/2005/8/layout/orgChart1"/>
    <dgm:cxn modelId="{3C9167EF-202A-492B-852C-9718F1C023E8}" srcId="{66921542-DD05-4F83-BEF8-5968063D301F}" destId="{7ADC9330-4557-470D-9815-2F8F58783A79}" srcOrd="0" destOrd="0" parTransId="{43D78F84-880F-4E36-B69E-7EB198AD70E4}" sibTransId="{BE81DCF7-B5DC-4134-B189-C9145DCCF153}"/>
    <dgm:cxn modelId="{7C6BF620-F69E-4CD0-A7FA-0FAE3AF3A8BC}" type="presOf" srcId="{10628FF9-0B2D-45B0-B95F-D4D7A12552BD}" destId="{AF722770-8D3B-4C50-8106-5268EC61F2E2}" srcOrd="0" destOrd="0" presId="urn:microsoft.com/office/officeart/2005/8/layout/orgChart1"/>
    <dgm:cxn modelId="{CE2529D9-1514-44AF-A069-920E16078C94}" type="presOf" srcId="{7ADC9330-4557-470D-9815-2F8F58783A79}" destId="{ED53190E-C413-4667-AA4B-1CCA1C279B4E}" srcOrd="1" destOrd="0" presId="urn:microsoft.com/office/officeart/2005/8/layout/orgChart1"/>
    <dgm:cxn modelId="{D2399805-92CE-463B-AE6F-BEE3223F00CF}" type="presOf" srcId="{2A99FA01-BF40-42F4-9522-75CF3AFF806D}" destId="{5106BBA8-3894-408B-BAB6-777B542992D9}" srcOrd="0" destOrd="0" presId="urn:microsoft.com/office/officeart/2005/8/layout/orgChart1"/>
    <dgm:cxn modelId="{09435B36-5EA9-4134-975D-220B408262E5}" type="presOf" srcId="{66921542-DD05-4F83-BEF8-5968063D301F}" destId="{0BDBBC76-D22F-42FA-BBD1-D89E45627068}" srcOrd="0" destOrd="0" presId="urn:microsoft.com/office/officeart/2005/8/layout/orgChart1"/>
    <dgm:cxn modelId="{518177BB-857E-4335-8692-DBF6652153EC}" srcId="{023885D6-85C4-4AE1-86B0-12B8DF8C2518}" destId="{66921542-DD05-4F83-BEF8-5968063D301F}" srcOrd="0" destOrd="0" parTransId="{2939CF84-78F2-4B12-9CC8-786B919F6A33}" sibTransId="{437B34A8-EA80-4104-84A2-67AC74A66403}"/>
    <dgm:cxn modelId="{8BFA469D-E4D6-4203-9EFF-7A21657CFCE3}" type="presOf" srcId="{023885D6-85C4-4AE1-86B0-12B8DF8C2518}" destId="{39305DE8-D6EA-4586-8283-CB6346A00FB7}" srcOrd="0" destOrd="0" presId="urn:microsoft.com/office/officeart/2005/8/layout/orgChart1"/>
    <dgm:cxn modelId="{8F015562-68DA-4F24-9128-3DA4951D00F5}" type="presOf" srcId="{2A99FA01-BF40-42F4-9522-75CF3AFF806D}" destId="{BEF30178-BA86-4DFC-8E7F-47D0F0041C7C}" srcOrd="1" destOrd="0" presId="urn:microsoft.com/office/officeart/2005/8/layout/orgChart1"/>
    <dgm:cxn modelId="{3691E2A8-3B57-4A19-8239-CF05062D7ECB}" type="presOf" srcId="{66921542-DD05-4F83-BEF8-5968063D301F}" destId="{F2046936-F310-4934-BF7F-6DB5C216FC4B}" srcOrd="1" destOrd="0" presId="urn:microsoft.com/office/officeart/2005/8/layout/orgChart1"/>
    <dgm:cxn modelId="{DDED4990-C478-4D3B-BFDA-DA9542533631}" type="presOf" srcId="{7ADC9330-4557-470D-9815-2F8F58783A79}" destId="{40C54A99-ED3B-423A-A385-9F299F316266}" srcOrd="0" destOrd="0" presId="urn:microsoft.com/office/officeart/2005/8/layout/orgChart1"/>
    <dgm:cxn modelId="{662A58A7-4965-4253-BE1B-D977C195C5C0}" type="presParOf" srcId="{39305DE8-D6EA-4586-8283-CB6346A00FB7}" destId="{AE160BD5-D38E-4BAD-9593-D05BF538A5A5}" srcOrd="0" destOrd="0" presId="urn:microsoft.com/office/officeart/2005/8/layout/orgChart1"/>
    <dgm:cxn modelId="{487A7D8B-878C-4289-A658-696D1160070D}" type="presParOf" srcId="{AE160BD5-D38E-4BAD-9593-D05BF538A5A5}" destId="{C7D0E5DD-6FDD-45A0-ADC1-F5CB1692101B}" srcOrd="0" destOrd="0" presId="urn:microsoft.com/office/officeart/2005/8/layout/orgChart1"/>
    <dgm:cxn modelId="{0E0CA604-7E89-4798-8A49-B17237C5BD82}" type="presParOf" srcId="{C7D0E5DD-6FDD-45A0-ADC1-F5CB1692101B}" destId="{0BDBBC76-D22F-42FA-BBD1-D89E45627068}" srcOrd="0" destOrd="0" presId="urn:microsoft.com/office/officeart/2005/8/layout/orgChart1"/>
    <dgm:cxn modelId="{5C19091B-DC68-407C-8D98-26A48F99413E}" type="presParOf" srcId="{C7D0E5DD-6FDD-45A0-ADC1-F5CB1692101B}" destId="{F2046936-F310-4934-BF7F-6DB5C216FC4B}" srcOrd="1" destOrd="0" presId="urn:microsoft.com/office/officeart/2005/8/layout/orgChart1"/>
    <dgm:cxn modelId="{4C9635E2-FA07-4925-83C9-297D0D3E1F2F}" type="presParOf" srcId="{AE160BD5-D38E-4BAD-9593-D05BF538A5A5}" destId="{EDDAD271-648A-41D6-B1F2-F381D9AD7CAF}" srcOrd="1" destOrd="0" presId="urn:microsoft.com/office/officeart/2005/8/layout/orgChart1"/>
    <dgm:cxn modelId="{C0F17A1D-8CB7-4926-ADAA-95604DC39C75}" type="presParOf" srcId="{EDDAD271-648A-41D6-B1F2-F381D9AD7CAF}" destId="{15C45E1B-526E-4A0A-90B2-1C3090B05FBF}" srcOrd="0" destOrd="0" presId="urn:microsoft.com/office/officeart/2005/8/layout/orgChart1"/>
    <dgm:cxn modelId="{2A492EAA-FCEB-49BE-8E21-E79FE4095692}" type="presParOf" srcId="{EDDAD271-648A-41D6-B1F2-F381D9AD7CAF}" destId="{1EAB5B4A-2B6D-44BF-9861-F9CE5C3B449C}" srcOrd="1" destOrd="0" presId="urn:microsoft.com/office/officeart/2005/8/layout/orgChart1"/>
    <dgm:cxn modelId="{092ACA84-7AAE-4D5A-833A-E4DCAC6385A0}" type="presParOf" srcId="{1EAB5B4A-2B6D-44BF-9861-F9CE5C3B449C}" destId="{A9A229B7-EE06-421F-BF6C-51672B59DABA}" srcOrd="0" destOrd="0" presId="urn:microsoft.com/office/officeart/2005/8/layout/orgChart1"/>
    <dgm:cxn modelId="{A8A7AC49-11D2-4D92-8EE3-EAFB417E9865}" type="presParOf" srcId="{A9A229B7-EE06-421F-BF6C-51672B59DABA}" destId="{40C54A99-ED3B-423A-A385-9F299F316266}" srcOrd="0" destOrd="0" presId="urn:microsoft.com/office/officeart/2005/8/layout/orgChart1"/>
    <dgm:cxn modelId="{8B3FC2F7-93D2-4E48-A04A-5D10BCEB8289}" type="presParOf" srcId="{A9A229B7-EE06-421F-BF6C-51672B59DABA}" destId="{ED53190E-C413-4667-AA4B-1CCA1C279B4E}" srcOrd="1" destOrd="0" presId="urn:microsoft.com/office/officeart/2005/8/layout/orgChart1"/>
    <dgm:cxn modelId="{E37A63DE-7CF3-4333-BF25-D44D2A9BF814}" type="presParOf" srcId="{1EAB5B4A-2B6D-44BF-9861-F9CE5C3B449C}" destId="{B94F4738-7246-424D-A0A9-DB3987CCE5D1}" srcOrd="1" destOrd="0" presId="urn:microsoft.com/office/officeart/2005/8/layout/orgChart1"/>
    <dgm:cxn modelId="{A882C294-B6CE-463F-BCFF-C869C209834C}" type="presParOf" srcId="{1EAB5B4A-2B6D-44BF-9861-F9CE5C3B449C}" destId="{2B1E44FA-C6F8-4BB7-9387-B4000852266E}" srcOrd="2" destOrd="0" presId="urn:microsoft.com/office/officeart/2005/8/layout/orgChart1"/>
    <dgm:cxn modelId="{136DF462-5C12-4CC2-A2B0-863078F239CC}" type="presParOf" srcId="{EDDAD271-648A-41D6-B1F2-F381D9AD7CAF}" destId="{AF722770-8D3B-4C50-8106-5268EC61F2E2}" srcOrd="2" destOrd="0" presId="urn:microsoft.com/office/officeart/2005/8/layout/orgChart1"/>
    <dgm:cxn modelId="{A54F57B8-85E5-4AC4-9FCF-5AC12CD99E50}" type="presParOf" srcId="{EDDAD271-648A-41D6-B1F2-F381D9AD7CAF}" destId="{62AA28DF-D016-44D8-B418-929B4F65175D}" srcOrd="3" destOrd="0" presId="urn:microsoft.com/office/officeart/2005/8/layout/orgChart1"/>
    <dgm:cxn modelId="{85A6578A-A9C4-405C-8F67-D7CC085A437F}" type="presParOf" srcId="{62AA28DF-D016-44D8-B418-929B4F65175D}" destId="{049641D1-ADA9-4CFD-AD1C-2746D988BC60}" srcOrd="0" destOrd="0" presId="urn:microsoft.com/office/officeart/2005/8/layout/orgChart1"/>
    <dgm:cxn modelId="{3330263E-58CC-4657-8FF2-8800205F279C}" type="presParOf" srcId="{049641D1-ADA9-4CFD-AD1C-2746D988BC60}" destId="{5106BBA8-3894-408B-BAB6-777B542992D9}" srcOrd="0" destOrd="0" presId="urn:microsoft.com/office/officeart/2005/8/layout/orgChart1"/>
    <dgm:cxn modelId="{E44851BA-C48F-4427-AFC1-54D7F326D886}" type="presParOf" srcId="{049641D1-ADA9-4CFD-AD1C-2746D988BC60}" destId="{BEF30178-BA86-4DFC-8E7F-47D0F0041C7C}" srcOrd="1" destOrd="0" presId="urn:microsoft.com/office/officeart/2005/8/layout/orgChart1"/>
    <dgm:cxn modelId="{174C3D8C-C732-496F-A40E-A52CB257AAB4}" type="presParOf" srcId="{62AA28DF-D016-44D8-B418-929B4F65175D}" destId="{52908E95-1399-4F8B-8AC2-1D18D252FDD3}" srcOrd="1" destOrd="0" presId="urn:microsoft.com/office/officeart/2005/8/layout/orgChart1"/>
    <dgm:cxn modelId="{0FA20022-A1FE-4366-B5CB-B66ED2B0E0C0}" type="presParOf" srcId="{62AA28DF-D016-44D8-B418-929B4F65175D}" destId="{B6A9E834-C58D-4C83-AA54-CE27756E93A0}" srcOrd="2" destOrd="0" presId="urn:microsoft.com/office/officeart/2005/8/layout/orgChart1"/>
    <dgm:cxn modelId="{EEF5C32E-C9D5-4B5D-94EA-CD41CA755CE3}" type="presParOf" srcId="{AE160BD5-D38E-4BAD-9593-D05BF538A5A5}" destId="{BB01BD16-8C50-4CBD-A940-8D76B4E8892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22770-8D3B-4C50-8106-5268EC61F2E2}">
      <dsp:nvSpPr>
        <dsp:cNvPr id="0" name=""/>
        <dsp:cNvSpPr/>
      </dsp:nvSpPr>
      <dsp:spPr>
        <a:xfrm>
          <a:off x="4114800" y="1733469"/>
          <a:ext cx="2381168" cy="1147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3821"/>
              </a:lnTo>
              <a:lnTo>
                <a:pt x="2381168" y="573821"/>
              </a:lnTo>
              <a:lnTo>
                <a:pt x="2381168" y="1147643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45E1B-526E-4A0A-90B2-1C3090B05FBF}">
      <dsp:nvSpPr>
        <dsp:cNvPr id="0" name=""/>
        <dsp:cNvSpPr/>
      </dsp:nvSpPr>
      <dsp:spPr>
        <a:xfrm>
          <a:off x="1809512" y="1733469"/>
          <a:ext cx="2305287" cy="1147643"/>
        </a:xfrm>
        <a:custGeom>
          <a:avLst/>
          <a:gdLst/>
          <a:ahLst/>
          <a:cxnLst/>
          <a:rect l="0" t="0" r="0" b="0"/>
          <a:pathLst>
            <a:path>
              <a:moveTo>
                <a:pt x="2305287" y="0"/>
              </a:moveTo>
              <a:lnTo>
                <a:pt x="2305287" y="573821"/>
              </a:lnTo>
              <a:lnTo>
                <a:pt x="0" y="573821"/>
              </a:lnTo>
              <a:lnTo>
                <a:pt x="0" y="1147643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DBBC76-D22F-42FA-BBD1-D89E45627068}">
      <dsp:nvSpPr>
        <dsp:cNvPr id="0" name=""/>
        <dsp:cNvSpPr/>
      </dsp:nvSpPr>
      <dsp:spPr>
        <a:xfrm>
          <a:off x="2435579" y="918779"/>
          <a:ext cx="3358441" cy="8146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Mass on scan</a:t>
          </a:r>
          <a:endParaRPr lang="th-TH" sz="2800" kern="1200" dirty="0"/>
        </a:p>
      </dsp:txBody>
      <dsp:txXfrm>
        <a:off x="2435579" y="918779"/>
        <a:ext cx="3358441" cy="814690"/>
      </dsp:txXfrm>
    </dsp:sp>
    <dsp:sp modelId="{40C54A99-ED3B-423A-A385-9F299F316266}">
      <dsp:nvSpPr>
        <dsp:cNvPr id="0" name=""/>
        <dsp:cNvSpPr/>
      </dsp:nvSpPr>
      <dsp:spPr>
        <a:xfrm>
          <a:off x="2165" y="2881112"/>
          <a:ext cx="3614694" cy="8893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History of prior malignancy</a:t>
          </a:r>
          <a:endParaRPr lang="th-TH" sz="2800" kern="1200" dirty="0"/>
        </a:p>
      </dsp:txBody>
      <dsp:txXfrm>
        <a:off x="2165" y="2881112"/>
        <a:ext cx="3614694" cy="889314"/>
      </dsp:txXfrm>
    </dsp:sp>
    <dsp:sp modelId="{5106BBA8-3894-408B-BAB6-777B542992D9}">
      <dsp:nvSpPr>
        <dsp:cNvPr id="0" name=""/>
        <dsp:cNvSpPr/>
      </dsp:nvSpPr>
      <dsp:spPr>
        <a:xfrm>
          <a:off x="4764502" y="2881112"/>
          <a:ext cx="3462932" cy="9086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No history of prior malignancy</a:t>
          </a:r>
          <a:endParaRPr lang="th-TH" sz="2800" kern="1200" dirty="0"/>
        </a:p>
      </dsp:txBody>
      <dsp:txXfrm>
        <a:off x="4764502" y="2881112"/>
        <a:ext cx="3462932" cy="908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AFBC020-69E2-45D5-B13B-D4156C52E64C}" type="datetimeFigureOut">
              <a:rPr lang="th-TH" smtClean="0"/>
              <a:pPr/>
              <a:t>01/10/60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44BC03C-5841-4971-B526-EC5D783A7A7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C020-69E2-45D5-B13B-D4156C52E64C}" type="datetimeFigureOut">
              <a:rPr lang="th-TH" smtClean="0"/>
              <a:pPr/>
              <a:t>01/10/60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C03C-5841-4971-B526-EC5D783A7A7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C020-69E2-45D5-B13B-D4156C52E64C}" type="datetimeFigureOut">
              <a:rPr lang="th-TH" smtClean="0"/>
              <a:pPr/>
              <a:t>01/10/60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C03C-5841-4971-B526-EC5D783A7A7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C020-69E2-45D5-B13B-D4156C52E64C}" type="datetimeFigureOut">
              <a:rPr lang="th-TH" smtClean="0"/>
              <a:pPr/>
              <a:t>01/10/60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C03C-5841-4971-B526-EC5D783A7A7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C020-69E2-45D5-B13B-D4156C52E64C}" type="datetimeFigureOut">
              <a:rPr lang="th-TH" smtClean="0"/>
              <a:pPr/>
              <a:t>01/10/60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C03C-5841-4971-B526-EC5D783A7A7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C020-69E2-45D5-B13B-D4156C52E64C}" type="datetimeFigureOut">
              <a:rPr lang="th-TH" smtClean="0"/>
              <a:pPr/>
              <a:t>01/10/60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C03C-5841-4971-B526-EC5D783A7A70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C020-69E2-45D5-B13B-D4156C52E64C}" type="datetimeFigureOut">
              <a:rPr lang="th-TH" smtClean="0"/>
              <a:pPr/>
              <a:t>01/10/60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C03C-5841-4971-B526-EC5D783A7A70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C020-69E2-45D5-B13B-D4156C52E64C}" type="datetimeFigureOut">
              <a:rPr lang="th-TH" smtClean="0"/>
              <a:pPr/>
              <a:t>01/10/60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C03C-5841-4971-B526-EC5D783A7A7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C020-69E2-45D5-B13B-D4156C52E64C}" type="datetimeFigureOut">
              <a:rPr lang="th-TH" smtClean="0"/>
              <a:pPr/>
              <a:t>01/10/60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C03C-5841-4971-B526-EC5D783A7A7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AFBC020-69E2-45D5-B13B-D4156C52E64C}" type="datetimeFigureOut">
              <a:rPr lang="th-TH" smtClean="0"/>
              <a:pPr/>
              <a:t>01/10/60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44BC03C-5841-4971-B526-EC5D783A7A7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AFBC020-69E2-45D5-B13B-D4156C52E64C}" type="datetimeFigureOut">
              <a:rPr lang="th-TH" smtClean="0"/>
              <a:pPr/>
              <a:t>01/10/60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44BC03C-5841-4971-B526-EC5D783A7A7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AFBC020-69E2-45D5-B13B-D4156C52E64C}" type="datetimeFigureOut">
              <a:rPr lang="th-TH" smtClean="0"/>
              <a:pPr/>
              <a:t>01/10/60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44BC03C-5841-4971-B526-EC5D783A7A70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Oophorectomy" TargetMode="External"/><Relationship Id="rId2" Type="http://schemas.openxmlformats.org/officeDocument/2006/relationships/hyperlink" Target="http://en.wikipedia.org/w/index.php?title=Ovarian_cystectomy&amp;action=edit&amp;redlin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/index.php?title=Epithelial_ovarian_cancer&amp;action=edit&amp;redlink=1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isplatin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Incidence_(epidemiology)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Focal liver lesion</a:t>
            </a:r>
            <a:endParaRPr lang="th-TH" sz="6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dirty="0" smtClean="0"/>
              <a:t>Faculty of surgery</a:t>
            </a:r>
          </a:p>
          <a:p>
            <a:pPr algn="r"/>
            <a:r>
              <a:rPr lang="en-US" dirty="0" err="1" smtClean="0"/>
              <a:t>Songkhla</a:t>
            </a:r>
            <a:r>
              <a:rPr lang="en-US" dirty="0" smtClean="0"/>
              <a:t> hospital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0742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6" y="-81390"/>
            <a:ext cx="10081119" cy="693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03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HCC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Most common primary malignancy liver tumor</a:t>
            </a:r>
          </a:p>
          <a:p>
            <a:r>
              <a:rPr lang="en-US" dirty="0" smtClean="0"/>
              <a:t>Risk </a:t>
            </a:r>
            <a:r>
              <a:rPr lang="en-US" dirty="0"/>
              <a:t>factors for chronic liver disease , viral </a:t>
            </a:r>
            <a:r>
              <a:rPr lang="en-US" dirty="0" smtClean="0"/>
              <a:t>hepatitis expect Hepatitis A ,metabolic </a:t>
            </a:r>
            <a:r>
              <a:rPr lang="en-US" dirty="0"/>
              <a:t>liver </a:t>
            </a:r>
            <a:r>
              <a:rPr lang="en-US" dirty="0" smtClean="0"/>
              <a:t>diseases , expose </a:t>
            </a:r>
            <a:r>
              <a:rPr lang="en-US" dirty="0" err="1" smtClean="0"/>
              <a:t>hepatotoxin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Male : female &gt; 4 : 1</a:t>
            </a:r>
          </a:p>
          <a:p>
            <a:r>
              <a:rPr lang="en-US" dirty="0" smtClean="0"/>
              <a:t>Clinical : vary such as asymptomatic , abdominal pain , weight loss , </a:t>
            </a:r>
            <a:r>
              <a:rPr lang="en-US" dirty="0" err="1" smtClean="0"/>
              <a:t>paraneoplastic</a:t>
            </a:r>
            <a:r>
              <a:rPr lang="en-US" dirty="0" smtClean="0"/>
              <a:t> syndrome</a:t>
            </a:r>
          </a:p>
          <a:p>
            <a:r>
              <a:rPr lang="en-US" dirty="0" smtClean="0"/>
              <a:t>Diagnosis : elevate AFP , CT scan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81149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U/S </a:t>
            </a:r>
          </a:p>
          <a:p>
            <a:pPr lvl="1"/>
            <a:r>
              <a:rPr lang="en-US" dirty="0"/>
              <a:t>round or oval mass with sharp, smooth </a:t>
            </a:r>
            <a:r>
              <a:rPr lang="en-US" dirty="0" smtClean="0"/>
              <a:t>boundaries</a:t>
            </a:r>
            <a:r>
              <a:rPr lang="en-US" dirty="0"/>
              <a:t> </a:t>
            </a:r>
            <a:r>
              <a:rPr lang="en-US" dirty="0" smtClean="0"/>
              <a:t>,vary </a:t>
            </a:r>
            <a:r>
              <a:rPr lang="en-US" dirty="0"/>
              <a:t>echogenicity</a:t>
            </a:r>
          </a:p>
          <a:p>
            <a:r>
              <a:rPr lang="en-US" dirty="0" smtClean="0"/>
              <a:t>CT scan</a:t>
            </a:r>
          </a:p>
          <a:p>
            <a:pPr lvl="1"/>
            <a:r>
              <a:rPr lang="en-US" dirty="0" smtClean="0"/>
              <a:t>Vascular enhancement </a:t>
            </a:r>
            <a:r>
              <a:rPr lang="th-TH" dirty="0" smtClean="0"/>
              <a:t>(ถูกเลี้ยงด้วย </a:t>
            </a:r>
            <a:r>
              <a:rPr lang="en-US" dirty="0" smtClean="0"/>
              <a:t>hepatic artery</a:t>
            </a:r>
            <a:r>
              <a:rPr lang="th-TH" dirty="0" smtClean="0"/>
              <a:t>)</a:t>
            </a:r>
          </a:p>
          <a:p>
            <a:pPr lvl="1"/>
            <a:r>
              <a:rPr lang="en-US" dirty="0" smtClean="0"/>
              <a:t>Liver cirrhotic change , ascites , splenomegaly</a:t>
            </a:r>
          </a:p>
          <a:p>
            <a:pPr lvl="1"/>
            <a:r>
              <a:rPr lang="en-US" dirty="0" smtClean="0"/>
              <a:t>Non contrast phase : </a:t>
            </a:r>
            <a:r>
              <a:rPr lang="en-US" dirty="0" err="1" smtClean="0"/>
              <a:t>hypodense</a:t>
            </a:r>
            <a:r>
              <a:rPr lang="en-US" dirty="0" smtClean="0"/>
              <a:t> mass</a:t>
            </a:r>
          </a:p>
          <a:p>
            <a:pPr lvl="1"/>
            <a:r>
              <a:rPr lang="en-US" dirty="0" smtClean="0"/>
              <a:t>Contrast phase : </a:t>
            </a:r>
            <a:r>
              <a:rPr lang="en-US" b="1" dirty="0" smtClean="0"/>
              <a:t>arterial phase rapid vascular enhancement then venous phase </a:t>
            </a:r>
            <a:r>
              <a:rPr lang="en-US" b="1" dirty="0" err="1" smtClean="0"/>
              <a:t>hypodense</a:t>
            </a:r>
            <a:endParaRPr lang="en-US" b="1" dirty="0" smtClean="0"/>
          </a:p>
          <a:p>
            <a:pPr lvl="1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78067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8" name="Picture 4" descr="highr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047" y="692696"/>
            <a:ext cx="3526296" cy="2456236"/>
          </a:xfrm>
          <a:prstGeom prst="rect">
            <a:avLst/>
          </a:prstGeom>
          <a:noFill/>
        </p:spPr>
      </p:pic>
      <p:pic>
        <p:nvPicPr>
          <p:cNvPr id="405509" name="Picture 5" descr="highr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9333" y="694283"/>
            <a:ext cx="3497468" cy="2434479"/>
          </a:xfrm>
          <a:prstGeom prst="rect">
            <a:avLst/>
          </a:prstGeom>
          <a:noFill/>
        </p:spPr>
      </p:pic>
      <p:pic>
        <p:nvPicPr>
          <p:cNvPr id="405510" name="Picture 6" descr="highr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7920" y="3284984"/>
            <a:ext cx="3313113" cy="2306638"/>
          </a:xfrm>
          <a:prstGeom prst="rect">
            <a:avLst/>
          </a:prstGeom>
          <a:noFill/>
        </p:spPr>
      </p:pic>
      <p:pic>
        <p:nvPicPr>
          <p:cNvPr id="405511" name="Picture 7" descr="highr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3313052" cy="2306638"/>
          </a:xfrm>
          <a:prstGeom prst="rect">
            <a:avLst/>
          </a:prstGeom>
          <a:noFill/>
        </p:spPr>
      </p:pic>
      <p:sp>
        <p:nvSpPr>
          <p:cNvPr id="405512" name="Text Box 8"/>
          <p:cNvSpPr txBox="1">
            <a:spLocks noChangeArrowheads="1"/>
          </p:cNvSpPr>
          <p:nvPr/>
        </p:nvSpPr>
        <p:spPr bwMode="auto">
          <a:xfrm>
            <a:off x="683568" y="5733256"/>
            <a:ext cx="7705551" cy="5847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Hepatocellular carcinoma</a:t>
            </a:r>
            <a:r>
              <a:rPr lang="en-US" sz="1600" dirty="0"/>
              <a:t>, CT of the liver before (a) and 15 sec (b), 45 sec (c) and 90 sec (d), respectively, following intravenous contrast medium </a:t>
            </a:r>
            <a:r>
              <a:rPr lang="en-US" sz="1600" dirty="0" smtClean="0"/>
              <a:t>administration</a:t>
            </a:r>
            <a:endParaRPr lang="th-TH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624736" cy="72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536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Fibrolamellar</a:t>
            </a:r>
            <a:r>
              <a:rPr lang="en-US" dirty="0"/>
              <a:t> hepatocellular </a:t>
            </a:r>
            <a:r>
              <a:rPr lang="en-US" dirty="0" smtClean="0"/>
              <a:t>carcinoma (FCHC)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421328" cy="3603812"/>
          </a:xfrm>
        </p:spPr>
        <p:txBody>
          <a:bodyPr>
            <a:normAutofit/>
          </a:bodyPr>
          <a:lstStyle/>
          <a:p>
            <a:r>
              <a:rPr lang="en-US" b="1" dirty="0" smtClean="0"/>
              <a:t>FHCC</a:t>
            </a:r>
            <a:r>
              <a:rPr lang="en-US" dirty="0" smtClean="0"/>
              <a:t> </a:t>
            </a:r>
            <a:r>
              <a:rPr lang="en-US" dirty="0"/>
              <a:t>is a rare form of hepatocellular </a:t>
            </a:r>
            <a:endParaRPr lang="en-US" dirty="0" smtClean="0"/>
          </a:p>
          <a:p>
            <a:r>
              <a:rPr lang="en-US" dirty="0" smtClean="0"/>
              <a:t>Approximately </a:t>
            </a:r>
            <a:r>
              <a:rPr lang="en-US" dirty="0"/>
              <a:t>200 new cases are diagnosed worldwide each year.</a:t>
            </a:r>
          </a:p>
          <a:p>
            <a:r>
              <a:rPr lang="en-US" dirty="0"/>
              <a:t>FHCC often does not produce </a:t>
            </a:r>
            <a:r>
              <a:rPr lang="en-US" dirty="0" smtClean="0"/>
              <a:t>AFP </a:t>
            </a:r>
          </a:p>
          <a:p>
            <a:r>
              <a:rPr lang="en-US" dirty="0" smtClean="0"/>
              <a:t>However</a:t>
            </a:r>
            <a:r>
              <a:rPr lang="en-US" dirty="0"/>
              <a:t>, FHCC </a:t>
            </a:r>
            <a:r>
              <a:rPr lang="en-US" dirty="0" smtClean="0"/>
              <a:t>is elevated</a:t>
            </a:r>
            <a:r>
              <a:rPr lang="en-US" dirty="0"/>
              <a:t> </a:t>
            </a:r>
            <a:r>
              <a:rPr lang="en-US" dirty="0" err="1" smtClean="0">
                <a:solidFill>
                  <a:srgbClr val="FF0000"/>
                </a:solidFill>
              </a:rPr>
              <a:t>neurotensin</a:t>
            </a:r>
            <a:r>
              <a:rPr lang="en-US" dirty="0" smtClean="0"/>
              <a:t> levels.</a:t>
            </a:r>
          </a:p>
          <a:p>
            <a:r>
              <a:rPr lang="en-US" dirty="0" smtClean="0"/>
              <a:t>FHCC </a:t>
            </a:r>
            <a:r>
              <a:rPr lang="en-US" dirty="0"/>
              <a:t>generally occurs in young adults (~</a:t>
            </a:r>
            <a:r>
              <a:rPr lang="en-US" dirty="0" smtClean="0"/>
              <a:t>27yr.) without </a:t>
            </a:r>
            <a:r>
              <a:rPr lang="en-US" dirty="0"/>
              <a:t>underlying cirrhosis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FHCC </a:t>
            </a:r>
            <a:r>
              <a:rPr lang="en-US" dirty="0"/>
              <a:t>grows slowly and has better prognosis,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9286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Fibrolamellar</a:t>
            </a:r>
            <a:r>
              <a:rPr lang="en-US" dirty="0"/>
              <a:t> hepatocellular carcinoma (FCHC)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histopathology of FHCC is characterized by laminated fibrous layers, interspersed between the tumor cells. </a:t>
            </a:r>
            <a:endParaRPr lang="en-US" dirty="0" smtClean="0"/>
          </a:p>
          <a:p>
            <a:r>
              <a:rPr lang="en-US" dirty="0" smtClean="0"/>
              <a:t>FHCC </a:t>
            </a:r>
            <a:r>
              <a:rPr lang="en-US" dirty="0"/>
              <a:t>has a high </a:t>
            </a:r>
            <a:r>
              <a:rPr lang="en-US" dirty="0" err="1"/>
              <a:t>resectability</a:t>
            </a:r>
            <a:r>
              <a:rPr lang="en-US" dirty="0"/>
              <a:t> rate</a:t>
            </a:r>
            <a:endParaRPr lang="th-TH" dirty="0"/>
          </a:p>
        </p:txBody>
      </p:sp>
      <p:pic>
        <p:nvPicPr>
          <p:cNvPr id="1026" name="Picture 2" descr="http://upload.wikimedia.org/wikipedia/commons/thumb/1/1f/Fibrolamellar_hepatocellular_carcinoma_-2-_very_high_mag.jpg/230px-Fibrolamellar_hepatocellular_carcinoma_-2-_very_high_m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762686"/>
            <a:ext cx="3096344" cy="205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203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Hepatoblastoma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common liver cancer in children</a:t>
            </a:r>
          </a:p>
          <a:p>
            <a:r>
              <a:rPr lang="en-US" dirty="0"/>
              <a:t>most commonly </a:t>
            </a:r>
            <a:r>
              <a:rPr lang="en-US" dirty="0" smtClean="0"/>
              <a:t>diagnosed during </a:t>
            </a:r>
            <a:r>
              <a:rPr lang="en-US" dirty="0"/>
              <a:t>a child's first </a:t>
            </a:r>
            <a:r>
              <a:rPr lang="en-US" dirty="0" smtClean="0"/>
              <a:t>three years </a:t>
            </a:r>
            <a:r>
              <a:rPr lang="en-US" dirty="0"/>
              <a:t>of life</a:t>
            </a:r>
            <a:endParaRPr lang="en-US" dirty="0" smtClean="0"/>
          </a:p>
          <a:p>
            <a:r>
              <a:rPr lang="en-US" dirty="0"/>
              <a:t>usually present with an abdominal mass</a:t>
            </a:r>
          </a:p>
          <a:p>
            <a:r>
              <a:rPr lang="en-US" dirty="0" smtClean="0"/>
              <a:t>Patients with familial adenomatous polyposis (FAP) are risk factor</a:t>
            </a:r>
          </a:p>
          <a:p>
            <a:r>
              <a:rPr lang="en-US" dirty="0" smtClean="0"/>
              <a:t>Often elevated AFP</a:t>
            </a:r>
          </a:p>
          <a:p>
            <a:r>
              <a:rPr lang="en-US" dirty="0" smtClean="0"/>
              <a:t>Treatment </a:t>
            </a:r>
            <a:r>
              <a:rPr lang="en-US" dirty="0"/>
              <a:t>: Surgical resection, adjuvant CMT, and liver transplantation 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24551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 cell tumor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Germ cell tumor is a neoplasm derived from germ cells.</a:t>
            </a:r>
          </a:p>
          <a:p>
            <a:r>
              <a:rPr lang="en-US" dirty="0" smtClean="0"/>
              <a:t>can be cancerous or non-cancerous </a:t>
            </a:r>
          </a:p>
          <a:p>
            <a:r>
              <a:rPr lang="en-US" dirty="0" smtClean="0"/>
              <a:t>Classification</a:t>
            </a:r>
          </a:p>
          <a:p>
            <a:pPr lvl="1"/>
            <a:r>
              <a:rPr lang="en-US" dirty="0" err="1" smtClean="0"/>
              <a:t>Germinomatous</a:t>
            </a:r>
            <a:r>
              <a:rPr lang="en-US" dirty="0" smtClean="0"/>
              <a:t> or </a:t>
            </a:r>
            <a:r>
              <a:rPr lang="en-US" dirty="0" err="1" smtClean="0"/>
              <a:t>seminomatous</a:t>
            </a:r>
            <a:endParaRPr lang="en-US" dirty="0" smtClean="0"/>
          </a:p>
          <a:p>
            <a:pPr lvl="1"/>
            <a:r>
              <a:rPr lang="en-US" dirty="0" smtClean="0"/>
              <a:t>Non-</a:t>
            </a:r>
            <a:r>
              <a:rPr lang="en-US" dirty="0" err="1" smtClean="0"/>
              <a:t>germinomatous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smtClean="0"/>
              <a:t>non-</a:t>
            </a:r>
            <a:r>
              <a:rPr lang="en-US" dirty="0" err="1" smtClean="0"/>
              <a:t>seminomatous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0698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of </a:t>
            </a:r>
            <a:br>
              <a:rPr lang="en-US" dirty="0" smtClean="0"/>
            </a:br>
            <a:r>
              <a:rPr lang="en-US" dirty="0" smtClean="0"/>
              <a:t>Germ cell tumor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Germinomatous</a:t>
            </a:r>
            <a:r>
              <a:rPr lang="en-US" dirty="0" smtClean="0"/>
              <a:t> -</a:t>
            </a:r>
            <a:r>
              <a:rPr lang="th-TH" dirty="0" smtClean="0"/>
              <a:t> </a:t>
            </a:r>
            <a:r>
              <a:rPr lang="en-US" dirty="0"/>
              <a:t>10% have </a:t>
            </a:r>
            <a:r>
              <a:rPr lang="en-US" dirty="0" smtClean="0"/>
              <a:t>elevated </a:t>
            </a:r>
            <a:r>
              <a:rPr lang="en-US" dirty="0" err="1" smtClean="0"/>
              <a:t>hCG</a:t>
            </a:r>
            <a:endParaRPr lang="en-US" dirty="0"/>
          </a:p>
          <a:p>
            <a:pPr lvl="1"/>
            <a:r>
              <a:rPr lang="en-US" dirty="0" err="1"/>
              <a:t>Disgerminoma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Seminoma</a:t>
            </a:r>
            <a:endParaRPr lang="en-US" dirty="0"/>
          </a:p>
          <a:p>
            <a:r>
              <a:rPr lang="en-US" b="1" dirty="0" smtClean="0"/>
              <a:t>Non-</a:t>
            </a:r>
            <a:r>
              <a:rPr lang="en-US" b="1" dirty="0" err="1" smtClean="0"/>
              <a:t>germinomatous</a:t>
            </a:r>
            <a:endParaRPr lang="en-US" b="1" dirty="0"/>
          </a:p>
          <a:p>
            <a:pPr lvl="1"/>
            <a:r>
              <a:rPr lang="en-US" dirty="0" err="1"/>
              <a:t>Embryonal</a:t>
            </a:r>
            <a:r>
              <a:rPr lang="en-US" dirty="0"/>
              <a:t> </a:t>
            </a:r>
            <a:r>
              <a:rPr lang="en-US" dirty="0" smtClean="0"/>
              <a:t>carcinoma</a:t>
            </a:r>
          </a:p>
          <a:p>
            <a:pPr lvl="1"/>
            <a:r>
              <a:rPr lang="en-US" dirty="0"/>
              <a:t>yolk sac </a:t>
            </a:r>
            <a:r>
              <a:rPr lang="en-US" dirty="0" smtClean="0"/>
              <a:t>tumor - </a:t>
            </a:r>
            <a:r>
              <a:rPr lang="en-US" dirty="0"/>
              <a:t>100% secrete AFP</a:t>
            </a:r>
            <a:endParaRPr lang="en-US" dirty="0" smtClean="0"/>
          </a:p>
          <a:p>
            <a:pPr lvl="1"/>
            <a:r>
              <a:rPr lang="en-US" dirty="0" err="1" smtClean="0"/>
              <a:t>Choriocarcinoma</a:t>
            </a:r>
            <a:r>
              <a:rPr lang="en-US" dirty="0" smtClean="0"/>
              <a:t> - </a:t>
            </a:r>
            <a:r>
              <a:rPr lang="en-US" dirty="0"/>
              <a:t>100% secrete </a:t>
            </a:r>
            <a:r>
              <a:rPr lang="en-US" dirty="0" err="1"/>
              <a:t>hCG</a:t>
            </a:r>
            <a:endParaRPr lang="en-US" dirty="0" smtClean="0"/>
          </a:p>
          <a:p>
            <a:pPr lvl="1"/>
            <a:r>
              <a:rPr lang="en-US" dirty="0" err="1" smtClean="0"/>
              <a:t>Teratoma</a:t>
            </a:r>
            <a:endParaRPr lang="en-US" dirty="0" smtClean="0"/>
          </a:p>
          <a:p>
            <a:pPr lvl="1"/>
            <a:r>
              <a:rPr lang="en-US" dirty="0" err="1" smtClean="0"/>
              <a:t>Polyembryoma</a:t>
            </a:r>
            <a:endParaRPr lang="en-US" dirty="0" smtClean="0"/>
          </a:p>
          <a:p>
            <a:pPr lvl="1"/>
            <a:r>
              <a:rPr lang="en-US" dirty="0" err="1" smtClean="0"/>
              <a:t>Gonadoblastoma</a:t>
            </a:r>
            <a:endParaRPr lang="en-US" dirty="0" smtClean="0"/>
          </a:p>
          <a:p>
            <a:r>
              <a:rPr lang="en-US" b="1" dirty="0"/>
              <a:t>Mixed</a:t>
            </a:r>
          </a:p>
          <a:p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08646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WORKUP ALGORYHM FOR LIVER MASS</a:t>
            </a:r>
            <a:endParaRPr lang="th-TH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 cell tumor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Compared to </a:t>
            </a:r>
            <a:r>
              <a:rPr lang="en-US" dirty="0" err="1"/>
              <a:t>germinomatous</a:t>
            </a:r>
            <a:r>
              <a:rPr lang="en-US" dirty="0"/>
              <a:t> tumors, </a:t>
            </a:r>
            <a:r>
              <a:rPr lang="en-US" dirty="0" err="1"/>
              <a:t>nongerminomatous</a:t>
            </a:r>
            <a:r>
              <a:rPr lang="en-US" dirty="0"/>
              <a:t> tumors tend to </a:t>
            </a:r>
            <a:endParaRPr lang="en-US" dirty="0" smtClean="0"/>
          </a:p>
          <a:p>
            <a:pPr lvl="1"/>
            <a:r>
              <a:rPr lang="en-US" dirty="0" smtClean="0"/>
              <a:t>grow </a:t>
            </a:r>
            <a:r>
              <a:rPr lang="en-US" dirty="0"/>
              <a:t>faster</a:t>
            </a:r>
          </a:p>
          <a:p>
            <a:pPr lvl="1"/>
            <a:r>
              <a:rPr lang="en-US" dirty="0"/>
              <a:t>earlier mean age at time of diagnosis </a:t>
            </a:r>
            <a:br>
              <a:rPr lang="en-US" dirty="0"/>
            </a:br>
            <a:r>
              <a:rPr lang="en-US" dirty="0" smtClean="0"/>
              <a:t>(~25 </a:t>
            </a:r>
            <a:r>
              <a:rPr lang="en-US" dirty="0" err="1" smtClean="0"/>
              <a:t>vs</a:t>
            </a:r>
            <a:r>
              <a:rPr lang="en-US" dirty="0" smtClean="0"/>
              <a:t> 35 years)</a:t>
            </a:r>
          </a:p>
          <a:p>
            <a:pPr lvl="1"/>
            <a:r>
              <a:rPr lang="en-US" dirty="0"/>
              <a:t>lower 5 year survival </a:t>
            </a:r>
            <a:r>
              <a:rPr lang="en-US" dirty="0" smtClean="0"/>
              <a:t>rate</a:t>
            </a:r>
          </a:p>
          <a:p>
            <a:r>
              <a:rPr lang="en-US" dirty="0" smtClean="0"/>
              <a:t>The </a:t>
            </a:r>
            <a:r>
              <a:rPr lang="en-US" dirty="0"/>
              <a:t>survival rate for </a:t>
            </a:r>
            <a:r>
              <a:rPr lang="en-US" dirty="0" err="1"/>
              <a:t>germinomatous</a:t>
            </a:r>
            <a:r>
              <a:rPr lang="en-US" dirty="0"/>
              <a:t> tumors is higher </a:t>
            </a:r>
            <a:r>
              <a:rPr lang="en-US" dirty="0" smtClean="0"/>
              <a:t>because </a:t>
            </a:r>
            <a:r>
              <a:rPr lang="en-US" dirty="0"/>
              <a:t>these tumors are very sensitive to </a:t>
            </a:r>
            <a:r>
              <a:rPr lang="en-US" dirty="0" smtClean="0"/>
              <a:t>radiation </a:t>
            </a:r>
            <a:r>
              <a:rPr lang="en-US" dirty="0"/>
              <a:t>and </a:t>
            </a:r>
            <a:r>
              <a:rPr lang="en-US" dirty="0" smtClean="0"/>
              <a:t>CMT</a:t>
            </a:r>
            <a:endParaRPr lang="en-US" b="1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29157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GCT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Women </a:t>
            </a:r>
            <a:r>
              <a:rPr lang="en-US" dirty="0"/>
              <a:t>with benign germ cell tumors such as </a:t>
            </a:r>
            <a:r>
              <a:rPr lang="en-US" dirty="0" err="1" smtClean="0"/>
              <a:t>dermoid</a:t>
            </a:r>
            <a:r>
              <a:rPr lang="en-US" dirty="0" smtClean="0"/>
              <a:t> cysts are </a:t>
            </a:r>
            <a:r>
              <a:rPr lang="en-US" dirty="0"/>
              <a:t>cured by </a:t>
            </a:r>
            <a:r>
              <a:rPr lang="en-US" dirty="0">
                <a:hlinkClick r:id="rId2" tooltip="Ovarian cystectomy (page does not exist)"/>
              </a:rPr>
              <a:t>ovarian cystectomy</a:t>
            </a:r>
            <a:r>
              <a:rPr lang="en-US" dirty="0"/>
              <a:t> or </a:t>
            </a:r>
            <a:r>
              <a:rPr lang="en-US" dirty="0">
                <a:hlinkClick r:id="rId3" tooltip="Oophorectomy"/>
              </a:rPr>
              <a:t>oophorectomy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general, all patients with malignant germ cell tumors will have the same staging surgery that is done for </a:t>
            </a:r>
            <a:r>
              <a:rPr lang="en-US" dirty="0">
                <a:hlinkClick r:id="rId4" tooltip="Epithelial ovarian cancer (page does not exist)"/>
              </a:rPr>
              <a:t>epithelial ovarian cancer</a:t>
            </a:r>
            <a:r>
              <a:rPr lang="en-US" dirty="0"/>
              <a:t>. </a:t>
            </a:r>
          </a:p>
          <a:p>
            <a:r>
              <a:rPr lang="en-US" dirty="0"/>
              <a:t>If the patient is still interested in having children, an alternative is unilateral </a:t>
            </a:r>
            <a:r>
              <a:rPr lang="en-US" dirty="0" err="1"/>
              <a:t>salpingoophorectomy</a:t>
            </a:r>
            <a:r>
              <a:rPr lang="en-US" dirty="0"/>
              <a:t>, while the uterus, the ovary, and the fallopian tube on the opposite side can be left behind. 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80754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GCT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patients with germ cell cancer will need to be treated with </a:t>
            </a:r>
            <a:r>
              <a:rPr lang="en-US" dirty="0" smtClean="0"/>
              <a:t>combination CMT for </a:t>
            </a:r>
            <a:r>
              <a:rPr lang="en-US" dirty="0"/>
              <a:t>at least 3 </a:t>
            </a:r>
            <a:r>
              <a:rPr lang="en-US" dirty="0" smtClean="0"/>
              <a:t>cycles.</a:t>
            </a:r>
          </a:p>
          <a:p>
            <a:r>
              <a:rPr lang="en-US" dirty="0" smtClean="0"/>
              <a:t>The</a:t>
            </a:r>
            <a:r>
              <a:rPr lang="en-US" dirty="0"/>
              <a:t> </a:t>
            </a:r>
            <a:r>
              <a:rPr lang="en-US" dirty="0" smtClean="0"/>
              <a:t>CMT regimen</a:t>
            </a:r>
            <a:r>
              <a:rPr lang="en-US" dirty="0"/>
              <a:t> most commonly used in germ cell tumors is called PEB (or BEP</a:t>
            </a:r>
            <a:r>
              <a:rPr lang="en-US" dirty="0" smtClean="0"/>
              <a:t>) and </a:t>
            </a:r>
            <a:r>
              <a:rPr lang="en-US" dirty="0"/>
              <a:t>consists of </a:t>
            </a:r>
            <a:r>
              <a:rPr lang="en-US" dirty="0" err="1"/>
              <a:t>bleomycin</a:t>
            </a:r>
            <a:r>
              <a:rPr lang="en-US" dirty="0"/>
              <a:t>, </a:t>
            </a:r>
            <a:r>
              <a:rPr lang="en-US" dirty="0" err="1"/>
              <a:t>etoposide</a:t>
            </a:r>
            <a:r>
              <a:rPr lang="en-US" dirty="0"/>
              <a:t>, a </a:t>
            </a:r>
            <a:r>
              <a:rPr lang="en-US" dirty="0" smtClean="0"/>
              <a:t>platinum-based antineoplastic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>
                <a:hlinkClick r:id="rId2" tooltip="Cisplatin"/>
              </a:rPr>
              <a:t>cisplatin</a:t>
            </a:r>
            <a:r>
              <a:rPr lang="en-US" dirty="0" smtClean="0"/>
              <a:t>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24092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Cholangiocarcinoma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/>
              <a:t>has an annual </a:t>
            </a:r>
            <a:r>
              <a:rPr lang="en-US" dirty="0">
                <a:hlinkClick r:id="rId2" tooltip="Incidence (epidemiology)"/>
              </a:rPr>
              <a:t>incidence</a:t>
            </a:r>
            <a:r>
              <a:rPr lang="en-US" dirty="0"/>
              <a:t> rate of 1–2 cases per 100,000 in the Western </a:t>
            </a:r>
            <a:r>
              <a:rPr lang="en-US" dirty="0" smtClean="0"/>
              <a:t>world</a:t>
            </a:r>
          </a:p>
          <a:p>
            <a:r>
              <a:rPr lang="en-US" dirty="0" smtClean="0"/>
              <a:t>rates </a:t>
            </a:r>
            <a:r>
              <a:rPr lang="en-US" dirty="0"/>
              <a:t>of </a:t>
            </a:r>
            <a:r>
              <a:rPr lang="en-US" dirty="0" err="1"/>
              <a:t>cholangiocarcinoma</a:t>
            </a:r>
            <a:r>
              <a:rPr lang="en-US" dirty="0"/>
              <a:t> have been rising worldwide over the past several decades.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71721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Cholangiocarcinoma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349320" cy="36038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 may be suspected in a patient with obstructive jaundice. </a:t>
            </a:r>
            <a:endParaRPr lang="en-US" dirty="0" smtClean="0"/>
          </a:p>
          <a:p>
            <a:r>
              <a:rPr lang="en-US" dirty="0" smtClean="0"/>
              <a:t>CT </a:t>
            </a:r>
            <a:r>
              <a:rPr lang="en-US" dirty="0"/>
              <a:t>scanning </a:t>
            </a:r>
            <a:r>
              <a:rPr lang="en-US" dirty="0" smtClean="0"/>
              <a:t>is an </a:t>
            </a:r>
            <a:r>
              <a:rPr lang="en-US" dirty="0"/>
              <a:t>important role in the diagnosis of </a:t>
            </a:r>
            <a:r>
              <a:rPr lang="en-US" dirty="0" err="1"/>
              <a:t>cholangiocarcinoma</a:t>
            </a:r>
            <a:r>
              <a:rPr lang="en-US" dirty="0" smtClean="0"/>
              <a:t>.</a:t>
            </a:r>
          </a:p>
          <a:p>
            <a:r>
              <a:rPr lang="en-US" dirty="0"/>
              <a:t>may be challenging in patients with primary </a:t>
            </a:r>
            <a:r>
              <a:rPr lang="en-US" dirty="0" err="1"/>
              <a:t>sclerosing</a:t>
            </a:r>
            <a:r>
              <a:rPr lang="en-US" dirty="0"/>
              <a:t> cholangitis (PSC</a:t>
            </a:r>
            <a:r>
              <a:rPr lang="en-US" dirty="0" smtClean="0"/>
              <a:t>)</a:t>
            </a:r>
          </a:p>
          <a:p>
            <a:r>
              <a:rPr lang="en-US" dirty="0"/>
              <a:t> </a:t>
            </a:r>
            <a:r>
              <a:rPr lang="en-US" dirty="0" smtClean="0"/>
              <a:t>ERCP advantages </a:t>
            </a:r>
            <a:r>
              <a:rPr lang="en-US" dirty="0"/>
              <a:t>include the ability to obtain biopsies and to </a:t>
            </a:r>
            <a:r>
              <a:rPr lang="en-US" dirty="0" smtClean="0"/>
              <a:t>place stents</a:t>
            </a:r>
            <a:r>
              <a:rPr lang="en-US" dirty="0"/>
              <a:t> or perform other interventions to relieve biliary obstruction.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07900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solidFill>
                  <a:srgbClr val="FF0000"/>
                </a:solidFill>
              </a:rPr>
              <a:t>ควรมีเนื้อหาของ </a:t>
            </a:r>
            <a:r>
              <a:rPr lang="en-US" dirty="0" err="1" smtClean="0">
                <a:solidFill>
                  <a:srgbClr val="FF0000"/>
                </a:solidFill>
              </a:rPr>
              <a:t>hepatoblastoma</a:t>
            </a:r>
            <a:r>
              <a:rPr lang="en-US" dirty="0" smtClean="0">
                <a:solidFill>
                  <a:srgbClr val="FF0000"/>
                </a:solidFill>
              </a:rPr>
              <a:t>  and </a:t>
            </a:r>
            <a:r>
              <a:rPr lang="en-US" dirty="0" err="1" smtClean="0">
                <a:solidFill>
                  <a:srgbClr val="FF0000"/>
                </a:solidFill>
              </a:rPr>
              <a:t>Fibrolamellar</a:t>
            </a:r>
            <a:r>
              <a:rPr lang="en-US" dirty="0" smtClean="0">
                <a:solidFill>
                  <a:srgbClr val="FF0000"/>
                </a:solidFill>
              </a:rPr>
              <a:t> variant of HCC </a:t>
            </a:r>
            <a:r>
              <a:rPr lang="th-TH" dirty="0" smtClean="0">
                <a:solidFill>
                  <a:srgbClr val="FF0000"/>
                </a:solidFill>
              </a:rPr>
              <a:t>อย่างละ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th-TH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slide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Germ cell tumor </a:t>
            </a:r>
            <a:r>
              <a:rPr lang="th-TH" dirty="0" smtClean="0">
                <a:solidFill>
                  <a:srgbClr val="FF0000"/>
                </a:solidFill>
              </a:rPr>
              <a:t>ต้องรักษาอย่างไรต่อ</a:t>
            </a:r>
            <a:r>
              <a:rPr lang="en-US" dirty="0" smtClean="0">
                <a:solidFill>
                  <a:srgbClr val="FF0000"/>
                </a:solidFill>
              </a:rPr>
              <a:t>(CMT) 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เอา </a:t>
            </a:r>
            <a:r>
              <a:rPr lang="en-US" dirty="0" smtClean="0">
                <a:solidFill>
                  <a:srgbClr val="FF0000"/>
                </a:solidFill>
              </a:rPr>
              <a:t>slide malignant </a:t>
            </a:r>
            <a:r>
              <a:rPr lang="th-TH" dirty="0" smtClean="0">
                <a:solidFill>
                  <a:srgbClr val="FF0000"/>
                </a:solidFill>
              </a:rPr>
              <a:t>ขึ้นก่อนนะ เพราะเกี่ยวกับเคสนี้</a:t>
            </a:r>
            <a:endParaRPr lang="th-TH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en-US" dirty="0" smtClean="0"/>
              <a:t>Benign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21265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Benign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Hemangiomas</a:t>
            </a:r>
            <a:endParaRPr lang="en-US" dirty="0"/>
          </a:p>
          <a:p>
            <a:r>
              <a:rPr lang="en-US" dirty="0"/>
              <a:t>Focal nodular hyperplasia</a:t>
            </a:r>
          </a:p>
          <a:p>
            <a:r>
              <a:rPr lang="en-US" dirty="0"/>
              <a:t>hepatic adenomas</a:t>
            </a:r>
          </a:p>
          <a:p>
            <a:r>
              <a:rPr lang="en-US" dirty="0" smtClean="0"/>
              <a:t>Simple cysts</a:t>
            </a:r>
          </a:p>
        </p:txBody>
      </p:sp>
    </p:spTree>
    <p:extLst>
      <p:ext uri="{BB962C8B-B14F-4D97-AF65-F5344CB8AC3E}">
        <p14:creationId xmlns:p14="http://schemas.microsoft.com/office/powerpoint/2010/main" val="4176673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Hemangiomas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Most </a:t>
            </a:r>
            <a:r>
              <a:rPr lang="en-US" dirty="0"/>
              <a:t>common benign liver </a:t>
            </a:r>
            <a:r>
              <a:rPr lang="en-US" dirty="0" smtClean="0"/>
              <a:t>tumors</a:t>
            </a:r>
          </a:p>
          <a:p>
            <a:r>
              <a:rPr lang="en-US" dirty="0" smtClean="0"/>
              <a:t>Female : male </a:t>
            </a:r>
            <a:r>
              <a:rPr lang="en-US" dirty="0"/>
              <a:t>&gt;</a:t>
            </a:r>
            <a:r>
              <a:rPr lang="en-US" dirty="0" smtClean="0"/>
              <a:t>  3 : 1</a:t>
            </a:r>
          </a:p>
          <a:p>
            <a:r>
              <a:rPr lang="en-US" dirty="0" smtClean="0"/>
              <a:t>Most are asymptomatic </a:t>
            </a:r>
            <a:r>
              <a:rPr lang="en-US" dirty="0"/>
              <a:t> </a:t>
            </a:r>
            <a:r>
              <a:rPr lang="en-US" dirty="0" smtClean="0"/>
              <a:t>and no malignant transformation</a:t>
            </a:r>
          </a:p>
          <a:p>
            <a:r>
              <a:rPr lang="en-US" dirty="0"/>
              <a:t>Large </a:t>
            </a:r>
            <a:r>
              <a:rPr lang="en-US" dirty="0" err="1"/>
              <a:t>hemangiomas</a:t>
            </a:r>
            <a:r>
              <a:rPr lang="en-US" dirty="0"/>
              <a:t> </a:t>
            </a:r>
            <a:r>
              <a:rPr lang="en-US" dirty="0" smtClean="0"/>
              <a:t>can </a:t>
            </a:r>
            <a:r>
              <a:rPr lang="en-US" dirty="0"/>
              <a:t>cause symptoms as a result of compression of adjacent organs or intermittent </a:t>
            </a:r>
            <a:r>
              <a:rPr lang="en-US" dirty="0" smtClean="0"/>
              <a:t>thrombosis</a:t>
            </a:r>
          </a:p>
          <a:p>
            <a:r>
              <a:rPr lang="en-US" dirty="0" smtClean="0"/>
              <a:t>Surgery </a:t>
            </a:r>
            <a:r>
              <a:rPr lang="en-US" dirty="0"/>
              <a:t>may be considered an option if the patient is </a:t>
            </a:r>
            <a:r>
              <a:rPr lang="en-US" dirty="0" smtClean="0"/>
              <a:t>symptomatic</a:t>
            </a:r>
          </a:p>
          <a:p>
            <a:r>
              <a:rPr lang="en-US" dirty="0" smtClean="0"/>
              <a:t>Gross : round pink or red capsule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37136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Hemangiomas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ym typeface="Wingdings" pitchFamily="2" charset="2"/>
              </a:rPr>
              <a:t>U/S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echogenic spot, well demarcated</a:t>
            </a:r>
          </a:p>
          <a:p>
            <a:r>
              <a:rPr lang="en-US" dirty="0" smtClean="0">
                <a:sym typeface="Wingdings" pitchFamily="2" charset="2"/>
              </a:rPr>
              <a:t>CT scan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 Early phase </a:t>
            </a:r>
            <a:r>
              <a:rPr lang="th-TH" dirty="0" smtClean="0">
                <a:sym typeface="Wingdings" pitchFamily="2" charset="2"/>
              </a:rPr>
              <a:t>พบ </a:t>
            </a:r>
            <a:r>
              <a:rPr lang="en-US" dirty="0" err="1" smtClean="0">
                <a:sym typeface="Wingdings" pitchFamily="2" charset="2"/>
              </a:rPr>
              <a:t>hypodense</a:t>
            </a:r>
            <a:r>
              <a:rPr lang="en-US" dirty="0" smtClean="0">
                <a:sym typeface="Wingdings" pitchFamily="2" charset="2"/>
              </a:rPr>
              <a:t> peripheral 	 enhancement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 Delay phase </a:t>
            </a:r>
            <a:r>
              <a:rPr lang="th-TH" dirty="0" smtClean="0">
                <a:sym typeface="Wingdings" pitchFamily="2" charset="2"/>
              </a:rPr>
              <a:t>พบ </a:t>
            </a:r>
            <a:r>
              <a:rPr lang="en-US" dirty="0" smtClean="0">
                <a:sym typeface="Wingdings" pitchFamily="2" charset="2"/>
              </a:rPr>
              <a:t>contrast </a:t>
            </a:r>
            <a:r>
              <a:rPr lang="en-US" dirty="0" err="1" smtClean="0">
                <a:sym typeface="Wingdings" pitchFamily="2" charset="2"/>
              </a:rPr>
              <a:t>fillling</a:t>
            </a:r>
            <a:r>
              <a:rPr lang="en-US" dirty="0" smtClean="0">
                <a:sym typeface="Wingdings" pitchFamily="2" charset="2"/>
              </a:rPr>
              <a:t> mass </a:t>
            </a:r>
            <a:r>
              <a:rPr lang="th-TH" dirty="0" smtClean="0">
                <a:sym typeface="Wingdings" pitchFamily="2" charset="2"/>
              </a:rPr>
              <a:t>ทั่วๆ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MRI 	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 High </a:t>
            </a:r>
            <a:r>
              <a:rPr lang="en-US" dirty="0" err="1" smtClean="0">
                <a:sym typeface="Wingdings" pitchFamily="2" charset="2"/>
              </a:rPr>
              <a:t>sens</a:t>
            </a:r>
            <a:r>
              <a:rPr lang="en-US" dirty="0" smtClean="0">
                <a:sym typeface="Wingdings" pitchFamily="2" charset="2"/>
              </a:rPr>
              <a:t> and spec , high </a:t>
            </a:r>
            <a:r>
              <a:rPr lang="en-US" dirty="0" err="1" smtClean="0">
                <a:sym typeface="Wingdings" pitchFamily="2" charset="2"/>
              </a:rPr>
              <a:t>acurracy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pPr lvl="1"/>
            <a:r>
              <a:rPr lang="en-US" dirty="0"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Hyperdense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in T2 </a:t>
            </a:r>
            <a:r>
              <a:rPr lang="en-US" dirty="0" smtClean="0">
                <a:sym typeface="Wingdings" pitchFamily="2" charset="2"/>
              </a:rPr>
              <a:t>and blood fill space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43584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844824"/>
            <a:ext cx="6628453" cy="3747828"/>
          </a:xfrm>
        </p:spPr>
        <p:txBody>
          <a:bodyPr>
            <a:normAutofit/>
          </a:bodyPr>
          <a:lstStyle/>
          <a:p>
            <a:r>
              <a:rPr lang="en-US" dirty="0" smtClean="0"/>
              <a:t>Symptoms - abdominal pain/ </a:t>
            </a:r>
            <a:r>
              <a:rPr lang="en-US" dirty="0"/>
              <a:t>pressure </a:t>
            </a:r>
            <a:r>
              <a:rPr lang="en-US" dirty="0" err="1" smtClean="0"/>
              <a:t>effect,fever,anoraxia,weight</a:t>
            </a:r>
            <a:r>
              <a:rPr lang="en-US" dirty="0" smtClean="0"/>
              <a:t> loss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Patient characteristics (age, gender, use of OCP, risk factors for chronic liver disease 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History or findings of </a:t>
            </a:r>
            <a:r>
              <a:rPr lang="en-US" dirty="0" err="1" smtClean="0"/>
              <a:t>extrahepatic</a:t>
            </a:r>
            <a:r>
              <a:rPr lang="en-US" dirty="0" smtClean="0"/>
              <a:t> malignancy</a:t>
            </a:r>
          </a:p>
        </p:txBody>
      </p:sp>
    </p:spTree>
    <p:extLst>
      <p:ext uri="{BB962C8B-B14F-4D97-AF65-F5344CB8AC3E}">
        <p14:creationId xmlns:p14="http://schemas.microsoft.com/office/powerpoint/2010/main" val="926641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82" t="8231" r="53983" b="58844"/>
          <a:stretch>
            <a:fillRect/>
          </a:stretch>
        </p:blipFill>
        <p:spPr bwMode="auto">
          <a:xfrm>
            <a:off x="304800" y="0"/>
            <a:ext cx="2895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2" cstate="email">
            <a:lum bright="6000" contras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782" t="8231" r="3584" b="54140"/>
          <a:stretch>
            <a:fillRect/>
          </a:stretch>
        </p:blipFill>
        <p:spPr bwMode="auto">
          <a:xfrm>
            <a:off x="304800" y="2209800"/>
            <a:ext cx="289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582" t="59970" r="28783" b="7104"/>
          <a:stretch>
            <a:fillRect/>
          </a:stretch>
        </p:blipFill>
        <p:spPr bwMode="auto">
          <a:xfrm>
            <a:off x="304800" y="4724400"/>
            <a:ext cx="2895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3352800" y="2971800"/>
            <a:ext cx="56388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Book Antiqua" pitchFamily="18" charset="0"/>
                <a:cs typeface="EucrosiaUPC" pitchFamily="18" charset="-34"/>
              </a:rPr>
              <a:t>Peripheral nodular enhancement follow by gradual centripetal enhancement</a:t>
            </a:r>
            <a:endParaRPr lang="en-US" sz="3200">
              <a:latin typeface="Book Antiqua" pitchFamily="18" charset="0"/>
              <a:cs typeface="EucrosiaUPC" pitchFamily="18" charset="-34"/>
            </a:endParaRPr>
          </a:p>
          <a:p>
            <a:endParaRPr lang="th-TH" sz="3200">
              <a:latin typeface="Book Antiqua" pitchFamily="18" charset="0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Focal nodular hyperplasia</a:t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</a:t>
            </a:r>
            <a:r>
              <a:rPr lang="en-US" dirty="0"/>
              <a:t>commonly in </a:t>
            </a:r>
            <a:r>
              <a:rPr lang="en-US" dirty="0" smtClean="0"/>
              <a:t>women and asymptomatic</a:t>
            </a:r>
          </a:p>
          <a:p>
            <a:r>
              <a:rPr lang="en-US" dirty="0" smtClean="0"/>
              <a:t>No malignant transformation</a:t>
            </a:r>
          </a:p>
          <a:p>
            <a:r>
              <a:rPr lang="en-US" dirty="0" smtClean="0"/>
              <a:t>Gross : </a:t>
            </a:r>
            <a:r>
              <a:rPr lang="en-US" dirty="0" err="1" smtClean="0"/>
              <a:t>subcapsular</a:t>
            </a:r>
            <a:r>
              <a:rPr lang="en-US" dirty="0" smtClean="0"/>
              <a:t> lesion and central scar</a:t>
            </a:r>
          </a:p>
          <a:p>
            <a:r>
              <a:rPr lang="en-US" dirty="0" smtClean="0"/>
              <a:t>Surgery indicate in symptomatic patient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582465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Focal nodular hyperplasia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U/S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dirty="0"/>
              <a:t>Nodule with varying </a:t>
            </a:r>
            <a:r>
              <a:rPr lang="en-US" dirty="0" smtClean="0"/>
              <a:t>echogenicity</a:t>
            </a:r>
          </a:p>
          <a:p>
            <a:r>
              <a:rPr lang="en-US" dirty="0" smtClean="0"/>
              <a:t>CT scan</a:t>
            </a:r>
          </a:p>
          <a:p>
            <a:pPr lvl="1"/>
            <a:r>
              <a:rPr lang="en-US" dirty="0" smtClean="0"/>
              <a:t>Non contrast phase </a:t>
            </a:r>
            <a:r>
              <a:rPr lang="th-TH" dirty="0"/>
              <a:t>พบ </a:t>
            </a:r>
            <a:r>
              <a:rPr lang="en-US" dirty="0" smtClean="0"/>
              <a:t>low density mass</a:t>
            </a:r>
            <a:endParaRPr lang="en-US" dirty="0"/>
          </a:p>
          <a:p>
            <a:pPr lvl="1"/>
            <a:r>
              <a:rPr lang="en-US" dirty="0" smtClean="0"/>
              <a:t>contrast </a:t>
            </a:r>
            <a:r>
              <a:rPr lang="en-US" dirty="0"/>
              <a:t>phase </a:t>
            </a:r>
            <a:r>
              <a:rPr lang="th-TH" dirty="0"/>
              <a:t>พบ </a:t>
            </a:r>
            <a:r>
              <a:rPr lang="en-US" dirty="0" smtClean="0"/>
              <a:t>rapid enhance and wash out  with </a:t>
            </a:r>
            <a:r>
              <a:rPr lang="en-US" dirty="0" smtClean="0">
                <a:solidFill>
                  <a:srgbClr val="FF0000"/>
                </a:solidFill>
              </a:rPr>
              <a:t>central scar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MRI 	</a:t>
            </a:r>
          </a:p>
          <a:p>
            <a:pPr lvl="1"/>
            <a:r>
              <a:rPr lang="en-US" dirty="0" err="1" smtClean="0"/>
              <a:t>Hyperdense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central scar</a:t>
            </a:r>
            <a:endParaRPr lang="en-US" dirty="0"/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77919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19" r="23108" b="17708"/>
          <a:stretch>
            <a:fillRect/>
          </a:stretch>
        </p:blipFill>
        <p:spPr bwMode="auto">
          <a:xfrm>
            <a:off x="0" y="0"/>
            <a:ext cx="4795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6901" name="Text Box 5"/>
          <p:cNvSpPr txBox="1">
            <a:spLocks noChangeArrowheads="1"/>
          </p:cNvSpPr>
          <p:nvPr/>
        </p:nvSpPr>
        <p:spPr bwMode="auto">
          <a:xfrm>
            <a:off x="5572125" y="882650"/>
            <a:ext cx="26574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Homogeneous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Isoattenuation</a:t>
            </a:r>
            <a:endParaRPr lang="th-TH" b="1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5105400" y="4464050"/>
            <a:ext cx="38274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Book Antiqua" pitchFamily="18" charset="0"/>
                <a:cs typeface="EucrosiaUPC" pitchFamily="18" charset="-34"/>
              </a:rPr>
              <a:t>Immediate </a:t>
            </a:r>
          </a:p>
          <a:p>
            <a:r>
              <a:rPr lang="en-US" b="1">
                <a:latin typeface="Book Antiqua" pitchFamily="18" charset="0"/>
                <a:cs typeface="EucrosiaUPC" pitchFamily="18" charset="-34"/>
              </a:rPr>
              <a:t>Intense enhancement</a:t>
            </a:r>
          </a:p>
          <a:p>
            <a:endParaRPr lang="en-US" b="1">
              <a:latin typeface="Book Antiqua" pitchFamily="18" charset="0"/>
              <a:cs typeface="EucrosiaUPC" pitchFamily="18" charset="-34"/>
            </a:endParaRPr>
          </a:p>
          <a:p>
            <a:r>
              <a:rPr lang="en-US" b="1">
                <a:latin typeface="Book Antiqua" pitchFamily="18" charset="0"/>
                <a:cs typeface="EucrosiaUPC" pitchFamily="18" charset="-34"/>
              </a:rPr>
              <a:t>Central scar 2/3</a:t>
            </a:r>
            <a:endParaRPr lang="th-TH" b="1">
              <a:latin typeface="Book Antiqua" pitchFamily="18" charset="0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1428750" y="1357313"/>
            <a:ext cx="67056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B050"/>
                </a:solidFill>
                <a:latin typeface="+mn-lt"/>
                <a:cs typeface="+mn-cs"/>
              </a:rPr>
              <a:t>FNH </a:t>
            </a:r>
            <a:r>
              <a:rPr lang="en-US" sz="3600" b="1" dirty="0">
                <a:solidFill>
                  <a:srgbClr val="00B050"/>
                </a:solidFill>
                <a:latin typeface="+mn-lt"/>
                <a:cs typeface="+mn-cs"/>
              </a:rPr>
              <a:t>&amp;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cs typeface="+mn-cs"/>
              </a:rPr>
              <a:t>Hemangioma</a:t>
            </a:r>
            <a:endParaRPr lang="en-US" sz="3600" b="1" dirty="0">
              <a:solidFill>
                <a:srgbClr val="00B05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+mn-lt"/>
                <a:cs typeface="+mn-cs"/>
              </a:rPr>
              <a:t>   Symptomatic  :  Surgery    	</a:t>
            </a: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	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       </a:t>
            </a:r>
            <a:r>
              <a:rPr lang="en-US" sz="4000" b="1" dirty="0" smtClean="0">
                <a:solidFill>
                  <a:srgbClr val="FF0000"/>
                </a:solidFill>
                <a:latin typeface="+mn-lt"/>
                <a:cs typeface="+mn-cs"/>
              </a:rPr>
              <a:t>**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 </a:t>
            </a:r>
            <a:r>
              <a:rPr lang="th-TH" sz="4000" b="1" dirty="0">
                <a:solidFill>
                  <a:srgbClr val="FF0000"/>
                </a:solidFill>
                <a:latin typeface="+mn-lt"/>
                <a:cs typeface="+mn-cs"/>
              </a:rPr>
              <a:t>ไม่มีอาการไม่ต้องรักษา</a:t>
            </a:r>
            <a:r>
              <a:rPr lang="en-US" sz="4000" b="1" dirty="0">
                <a:solidFill>
                  <a:srgbClr val="FF0000"/>
                </a:solidFill>
                <a:latin typeface="+mn-lt"/>
                <a:cs typeface="+mn-cs"/>
              </a:rPr>
              <a:t>**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	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	</a:t>
            </a:r>
            <a:endParaRPr lang="th-TH" sz="32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Hepatic  Adenomas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</a:t>
            </a:r>
            <a:r>
              <a:rPr lang="en-US" dirty="0" smtClean="0"/>
              <a:t>enign </a:t>
            </a:r>
            <a:r>
              <a:rPr lang="en-US" dirty="0"/>
              <a:t>epithelial liver tumor that usually occurs in </a:t>
            </a:r>
            <a:r>
              <a:rPr lang="en-US" dirty="0" smtClean="0"/>
              <a:t>non-cirrhotic liver</a:t>
            </a:r>
          </a:p>
          <a:p>
            <a:r>
              <a:rPr lang="en-US" dirty="0"/>
              <a:t>most commonly seen in premenopausal women older than 30 years of </a:t>
            </a:r>
            <a:r>
              <a:rPr lang="en-US" dirty="0" smtClean="0"/>
              <a:t>age and </a:t>
            </a:r>
            <a:r>
              <a:rPr lang="en-US" i="1" dirty="0" smtClean="0"/>
              <a:t>relate </a:t>
            </a:r>
            <a:r>
              <a:rPr lang="en-US" i="1" dirty="0"/>
              <a:t>with oral </a:t>
            </a:r>
            <a:r>
              <a:rPr lang="en-US" i="1" dirty="0" smtClean="0"/>
              <a:t>contraceptives use</a:t>
            </a:r>
          </a:p>
          <a:p>
            <a:r>
              <a:rPr lang="en-US" b="1" i="1" dirty="0" smtClean="0"/>
              <a:t>About 50 % abdominal </a:t>
            </a:r>
            <a:r>
              <a:rPr lang="en-US" b="1" i="1" dirty="0"/>
              <a:t>pain </a:t>
            </a:r>
            <a:r>
              <a:rPr lang="en-US" b="1" i="1" dirty="0" smtClean="0"/>
              <a:t> and 30 % bleeding</a:t>
            </a:r>
          </a:p>
          <a:p>
            <a:r>
              <a:rPr lang="en-US" b="1" i="1" dirty="0"/>
              <a:t>R</a:t>
            </a:r>
            <a:r>
              <a:rPr lang="en-US" b="1" i="1" dirty="0" smtClean="0"/>
              <a:t>isk </a:t>
            </a:r>
            <a:r>
              <a:rPr lang="en-US" b="1" i="1" dirty="0"/>
              <a:t>of </a:t>
            </a:r>
            <a:r>
              <a:rPr lang="en-US" b="1" i="1" dirty="0" smtClean="0"/>
              <a:t>malignant transformation  10%</a:t>
            </a:r>
          </a:p>
          <a:p>
            <a:r>
              <a:rPr lang="en-US" dirty="0" smtClean="0"/>
              <a:t>Surgery indicate in mass &gt; 4 cm , no decrease size when stop pill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57149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hepatic adenomas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U/S 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often </a:t>
            </a:r>
            <a:r>
              <a:rPr lang="en-US" dirty="0">
                <a:sym typeface="Wingdings" pitchFamily="2" charset="2"/>
              </a:rPr>
              <a:t>large and in the right lobe of the </a:t>
            </a:r>
            <a:r>
              <a:rPr lang="en-US" dirty="0" smtClean="0">
                <a:sym typeface="Wingdings" pitchFamily="2" charset="2"/>
              </a:rPr>
              <a:t>liver and </a:t>
            </a:r>
            <a:r>
              <a:rPr lang="en-US" dirty="0" err="1" smtClean="0">
                <a:sym typeface="Wingdings" pitchFamily="2" charset="2"/>
              </a:rPr>
              <a:t>hyperechoic</a:t>
            </a:r>
            <a:r>
              <a:rPr lang="en-US" dirty="0" smtClean="0">
                <a:sym typeface="Wingdings" pitchFamily="2" charset="2"/>
              </a:rPr>
              <a:t> lesion</a:t>
            </a:r>
          </a:p>
          <a:p>
            <a:r>
              <a:rPr lang="en-US" dirty="0" smtClean="0">
                <a:sym typeface="Wingdings" pitchFamily="2" charset="2"/>
              </a:rPr>
              <a:t>CT scan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Non-contrast scan 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well-demarcated low density mass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Contrast-enhanced </a:t>
            </a:r>
            <a:r>
              <a:rPr lang="en-US" dirty="0">
                <a:sym typeface="Wingdings" pitchFamily="2" charset="2"/>
              </a:rPr>
              <a:t>scans 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Rapid enhance and wash out same FNH</a:t>
            </a:r>
          </a:p>
          <a:p>
            <a:pPr lvl="2"/>
            <a:r>
              <a:rPr lang="en-US" i="1" dirty="0" smtClean="0">
                <a:sym typeface="Wingdings" pitchFamily="2" charset="2"/>
              </a:rPr>
              <a:t>No central scar difference from FNH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9728178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492896"/>
            <a:ext cx="6965245" cy="1202485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HA</a:t>
            </a:r>
            <a:endParaRPr lang="th-TH" b="1" dirty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11137"/>
            <a:ext cx="6792569" cy="66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58391"/>
            <a:ext cx="7992888" cy="660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2527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Thank you</a:t>
            </a:r>
            <a:endParaRPr lang="th-TH" sz="7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951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Physical examination and investigation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 of chronic liver stigmata or portal </a:t>
            </a:r>
            <a:r>
              <a:rPr lang="en-US" dirty="0" err="1" smtClean="0"/>
              <a:t>hypertention</a:t>
            </a:r>
            <a:endParaRPr lang="en-US" dirty="0" smtClean="0"/>
          </a:p>
          <a:p>
            <a:r>
              <a:rPr lang="en-US" dirty="0" smtClean="0"/>
              <a:t>Lymphadenopathy</a:t>
            </a:r>
          </a:p>
          <a:p>
            <a:r>
              <a:rPr lang="en-US" dirty="0" smtClean="0"/>
              <a:t>CBC with PLT , </a:t>
            </a:r>
            <a:r>
              <a:rPr lang="en-US" dirty="0" err="1" smtClean="0"/>
              <a:t>coagulogram</a:t>
            </a:r>
            <a:r>
              <a:rPr lang="en-US" dirty="0" smtClean="0"/>
              <a:t> , LFT , hepatitis profile , tumor marker</a:t>
            </a:r>
          </a:p>
          <a:p>
            <a:r>
              <a:rPr lang="en-US" dirty="0" smtClean="0"/>
              <a:t>Ultrasound , CT scan , MRI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97626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</a:t>
            </a:r>
            <a:r>
              <a:rPr lang="en-US" dirty="0"/>
              <a:t>show accurate preoperative evaluation of liver mass lesions </a:t>
            </a:r>
            <a:r>
              <a:rPr lang="en-US" dirty="0">
                <a:solidFill>
                  <a:srgbClr val="FF0000"/>
                </a:solidFill>
              </a:rPr>
              <a:t>without</a:t>
            </a:r>
            <a:r>
              <a:rPr lang="en-US" dirty="0"/>
              <a:t> fine-needle biopsy about </a:t>
            </a:r>
            <a:r>
              <a:rPr lang="en-US" dirty="0" smtClean="0"/>
              <a:t>98% </a:t>
            </a:r>
            <a:r>
              <a:rPr lang="en-US" dirty="0"/>
              <a:t>by history and </a:t>
            </a:r>
            <a:r>
              <a:rPr lang="en-US" dirty="0" smtClean="0"/>
              <a:t>lab (</a:t>
            </a:r>
            <a:r>
              <a:rPr lang="en-US" dirty="0"/>
              <a:t>including tumor markers) and a variety of imaging studies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60697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needle biopsy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commonly used to assist in the diagnosis of a variety of liver lesions</a:t>
            </a:r>
          </a:p>
          <a:p>
            <a:r>
              <a:rPr lang="en-US" dirty="0" err="1" smtClean="0"/>
              <a:t>Disadventage</a:t>
            </a:r>
            <a:endParaRPr lang="en-US" dirty="0" smtClean="0"/>
          </a:p>
          <a:p>
            <a:pPr lvl="1"/>
            <a:r>
              <a:rPr lang="en-US" dirty="0" smtClean="0"/>
              <a:t>Increase risk of bleeding and seeding of neoplastic cells</a:t>
            </a:r>
            <a:endParaRPr lang="en-US" dirty="0"/>
          </a:p>
          <a:p>
            <a:pPr lvl="1"/>
            <a:r>
              <a:rPr lang="en-US" dirty="0" smtClean="0"/>
              <a:t>Some type liver lesion cannot diagnosis such as hepatic adenomas and focal nodular hyperplasia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77890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Malignancy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Metastatic </a:t>
            </a:r>
            <a:r>
              <a:rPr lang="en-US" dirty="0"/>
              <a:t>liver tumors </a:t>
            </a:r>
            <a:endParaRPr lang="en-US" dirty="0" smtClean="0"/>
          </a:p>
          <a:p>
            <a:r>
              <a:rPr lang="en-US" dirty="0" smtClean="0"/>
              <a:t>HCC</a:t>
            </a:r>
          </a:p>
          <a:p>
            <a:r>
              <a:rPr lang="en-US" dirty="0" err="1"/>
              <a:t>Cholangiocarcinoma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Rare tumor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err="1" smtClean="0">
                <a:sym typeface="Wingdings" pitchFamily="2" charset="2"/>
              </a:rPr>
              <a:t>hepatoblastoma</a:t>
            </a:r>
            <a:r>
              <a:rPr lang="en-US" dirty="0" smtClean="0">
                <a:sym typeface="Wingdings" pitchFamily="2" charset="2"/>
              </a:rPr>
              <a:t> , Germ cell </a:t>
            </a:r>
            <a:r>
              <a:rPr lang="en-US" dirty="0">
                <a:sym typeface="Wingdings" pitchFamily="2" charset="2"/>
              </a:rPr>
              <a:t>tumor , </a:t>
            </a:r>
            <a:r>
              <a:rPr lang="en-US" dirty="0" err="1" smtClean="0">
                <a:sym typeface="Wingdings" pitchFamily="2" charset="2"/>
              </a:rPr>
              <a:t>Angiosarcoma</a:t>
            </a:r>
            <a:r>
              <a:rPr lang="en-US" dirty="0" smtClean="0">
                <a:sym typeface="Wingdings" pitchFamily="2" charset="2"/>
              </a:rPr>
              <a:t> , non-Hodgkin </a:t>
            </a:r>
            <a:r>
              <a:rPr lang="en-US" dirty="0">
                <a:sym typeface="Wingdings" pitchFamily="2" charset="2"/>
              </a:rPr>
              <a:t>lymphoma</a:t>
            </a:r>
            <a:endParaRPr lang="en-US" dirty="0" smtClean="0"/>
          </a:p>
          <a:p>
            <a:endParaRPr lang="en-US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09717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Metastatic liver tumors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</a:t>
            </a:r>
            <a:r>
              <a:rPr lang="en-US" dirty="0"/>
              <a:t>common </a:t>
            </a:r>
            <a:r>
              <a:rPr lang="en-US" dirty="0" smtClean="0"/>
              <a:t>metastasis malignant </a:t>
            </a:r>
            <a:r>
              <a:rPr lang="en-US" dirty="0"/>
              <a:t>hepatic </a:t>
            </a:r>
            <a:r>
              <a:rPr lang="en-US" dirty="0" smtClean="0"/>
              <a:t>neoplasm</a:t>
            </a:r>
          </a:p>
          <a:p>
            <a:r>
              <a:rPr lang="en-US" dirty="0" smtClean="0"/>
              <a:t>The most common primaries : </a:t>
            </a:r>
          </a:p>
          <a:p>
            <a:pPr>
              <a:buNone/>
            </a:pPr>
            <a:r>
              <a:rPr lang="en-US" dirty="0" smtClean="0"/>
              <a:t>          </a:t>
            </a:r>
            <a:r>
              <a:rPr lang="en-US" dirty="0" smtClean="0">
                <a:solidFill>
                  <a:srgbClr val="CC00CC"/>
                </a:solidFill>
              </a:rPr>
              <a:t>breast, lung, colon</a:t>
            </a:r>
          </a:p>
          <a:p>
            <a:endParaRPr lang="en-US" dirty="0" smtClean="0"/>
          </a:p>
          <a:p>
            <a:r>
              <a:rPr lang="en-US" dirty="0"/>
              <a:t>History or findings of </a:t>
            </a:r>
            <a:r>
              <a:rPr lang="en-US" dirty="0" err="1"/>
              <a:t>extrahepatic</a:t>
            </a:r>
            <a:r>
              <a:rPr lang="en-US" dirty="0"/>
              <a:t> </a:t>
            </a:r>
            <a:r>
              <a:rPr lang="en-US" dirty="0" smtClean="0"/>
              <a:t>malignancy </a:t>
            </a:r>
            <a:r>
              <a:rPr lang="en-US" dirty="0" err="1" smtClean="0"/>
              <a:t>menifestation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97080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U/S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multiple and </a:t>
            </a:r>
            <a:r>
              <a:rPr lang="en-US" dirty="0" err="1"/>
              <a:t>hypoechoic</a:t>
            </a:r>
            <a:r>
              <a:rPr lang="en-US" dirty="0"/>
              <a:t> lesion with </a:t>
            </a:r>
            <a:r>
              <a:rPr lang="en-US" dirty="0" err="1"/>
              <a:t>Hypoechoic</a:t>
            </a:r>
            <a:r>
              <a:rPr lang="en-US" dirty="0"/>
              <a:t> rims and internal heterogeneity</a:t>
            </a:r>
          </a:p>
          <a:p>
            <a:r>
              <a:rPr lang="en-US" dirty="0"/>
              <a:t>CT 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Hypovascular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err="1"/>
              <a:t>hypervascular</a:t>
            </a:r>
            <a:r>
              <a:rPr lang="en-US" dirty="0"/>
              <a:t> mass depend on metastasis origin</a:t>
            </a:r>
          </a:p>
          <a:p>
            <a:r>
              <a:rPr lang="en-US" dirty="0"/>
              <a:t>MRI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metastatic </a:t>
            </a:r>
            <a:r>
              <a:rPr lang="en-US" dirty="0"/>
              <a:t>lesions appear as low signal areas on T1-weighted images and moderately high signal on T2-weighted images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382407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</TotalTime>
  <Words>853</Words>
  <Application>Microsoft Office PowerPoint</Application>
  <PresentationFormat>On-screen Show (4:3)</PresentationFormat>
  <Paragraphs>180</Paragraphs>
  <Slides>39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Book Antiqua</vt:lpstr>
      <vt:lpstr>Browallia New</vt:lpstr>
      <vt:lpstr>Brush Script MT</vt:lpstr>
      <vt:lpstr>Constantia</vt:lpstr>
      <vt:lpstr>Cordia New</vt:lpstr>
      <vt:lpstr>EucrosiaUPC</vt:lpstr>
      <vt:lpstr>Franklin Gothic Book</vt:lpstr>
      <vt:lpstr>Rage Italic</vt:lpstr>
      <vt:lpstr>Wingdings</vt:lpstr>
      <vt:lpstr>Pushpin</vt:lpstr>
      <vt:lpstr>Focal liver lesion</vt:lpstr>
      <vt:lpstr>WORKUP ALGORYHM FOR LIVER MASS</vt:lpstr>
      <vt:lpstr>History</vt:lpstr>
      <vt:lpstr>Physical examination and investigation</vt:lpstr>
      <vt:lpstr>PowerPoint Presentation</vt:lpstr>
      <vt:lpstr>Find needle biopsy</vt:lpstr>
      <vt:lpstr>Malignancy</vt:lpstr>
      <vt:lpstr>Metastatic liver tumors </vt:lpstr>
      <vt:lpstr>PowerPoint Presentation</vt:lpstr>
      <vt:lpstr>PowerPoint Presentation</vt:lpstr>
      <vt:lpstr>HCC</vt:lpstr>
      <vt:lpstr>Investigation</vt:lpstr>
      <vt:lpstr>PowerPoint Presentation</vt:lpstr>
      <vt:lpstr>PowerPoint Presentation</vt:lpstr>
      <vt:lpstr>Fibrolamellar hepatocellular carcinoma (FCHC)</vt:lpstr>
      <vt:lpstr>Fibrolamellar hepatocellular carcinoma (FCHC)</vt:lpstr>
      <vt:lpstr>Hepatoblastoma</vt:lpstr>
      <vt:lpstr>Germ cell tumor</vt:lpstr>
      <vt:lpstr>Classification of  Germ cell tumor</vt:lpstr>
      <vt:lpstr>Germ cell tumor</vt:lpstr>
      <vt:lpstr>Treatment of GCT</vt:lpstr>
      <vt:lpstr>Treatment of GCT</vt:lpstr>
      <vt:lpstr>Cholangiocarcinoma</vt:lpstr>
      <vt:lpstr>Cholangiocarcinoma</vt:lpstr>
      <vt:lpstr>PowerPoint Presentation</vt:lpstr>
      <vt:lpstr>Benign</vt:lpstr>
      <vt:lpstr>Benign </vt:lpstr>
      <vt:lpstr>Hemangiomas</vt:lpstr>
      <vt:lpstr>Hemangiomas</vt:lpstr>
      <vt:lpstr>PowerPoint Presentation</vt:lpstr>
      <vt:lpstr>Focal nodular hyperplasia </vt:lpstr>
      <vt:lpstr>Focal nodular hyperplasia</vt:lpstr>
      <vt:lpstr>PowerPoint Presentation</vt:lpstr>
      <vt:lpstr>PowerPoint Presentation</vt:lpstr>
      <vt:lpstr>Hepatic  Adenomas </vt:lpstr>
      <vt:lpstr>hepatic adenomas</vt:lpstr>
      <vt:lpstr>HA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Focal liver lesion</dc:title>
  <dc:creator>med</dc:creator>
  <cp:lastModifiedBy>amin</cp:lastModifiedBy>
  <cp:revision>63</cp:revision>
  <dcterms:created xsi:type="dcterms:W3CDTF">2013-03-21T09:57:15Z</dcterms:created>
  <dcterms:modified xsi:type="dcterms:W3CDTF">2017-10-01T16:27:55Z</dcterms:modified>
</cp:coreProperties>
</file>